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7"/>
  </p:notes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87" autoAdjust="0"/>
  </p:normalViewPr>
  <p:slideViewPr>
    <p:cSldViewPr>
      <p:cViewPr varScale="1">
        <p:scale>
          <a:sx n="61" d="100"/>
          <a:sy n="61" d="100"/>
        </p:scale>
        <p:origin x="-156" y="-78"/>
      </p:cViewPr>
      <p:guideLst>
        <p:guide orient="horz" pos="2160"/>
        <p:guide pos="2880"/>
      </p:guideLst>
    </p:cSldViewPr>
  </p:slideViewPr>
  <p:outlineViewPr>
    <p:cViewPr>
      <p:scale>
        <a:sx n="33" d="100"/>
        <a:sy n="33" d="100"/>
      </p:scale>
      <p:origin x="42" y="2127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481C37-9029-4666-BF60-9C98B028C2D1}" type="datetimeFigureOut">
              <a:rPr lang="pt-BR" smtClean="0"/>
              <a:pPr/>
              <a:t>12/05/2014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A8D733-B061-4DF2-8562-E4487ABEE5DE}" type="slidenum">
              <a:rPr lang="pt-BR" smtClean="0"/>
              <a:pPr/>
              <a:t>‹nº›</a:t>
            </a:fld>
            <a:endParaRPr lang="pt-BR"/>
          </a:p>
        </p:txBody>
      </p:sp>
    </p:spTree>
    <p:extLst>
      <p:ext uri="{BB962C8B-B14F-4D97-AF65-F5344CB8AC3E}">
        <p14:creationId xmlns:p14="http://schemas.microsoft.com/office/powerpoint/2010/main" xmlns="" val="4225858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33F8467D-2B76-464D-9E89-35635515C5D8}" type="slidenum">
              <a:rPr lang="pt-BR" i="0" smtClean="0"/>
              <a:pPr eaLnBrk="1" hangingPunct="1"/>
              <a:t>6</a:t>
            </a:fld>
            <a:endParaRPr lang="pt-BR" i="0"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pt-BR" smtClean="0"/>
              <a:t>Programas de integração: festividades, participação em eventos, cerimonial e protocolo, peças institucionais em conjunto com AI e PP e envio de mensagens a pessoas ou instituições do relacionamento do assessorado.</a:t>
            </a:r>
          </a:p>
          <a:p>
            <a:pPr eaLnBrk="1" hangingPunct="1"/>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55FDC6DC-0270-44FF-A810-997DC566C04E}" type="slidenum">
              <a:rPr lang="pt-BR" i="0" smtClean="0"/>
              <a:pPr eaLnBrk="1" hangingPunct="1"/>
              <a:t>10</a:t>
            </a:fld>
            <a:endParaRPr lang="pt-BR" i="0" smtClean="0"/>
          </a:p>
        </p:txBody>
      </p:sp>
      <p:sp>
        <p:nvSpPr>
          <p:cNvPr id="120835" name="Rectangle 2"/>
          <p:cNvSpPr>
            <a:spLocks noGrp="1" noRot="1" noChangeAspect="1" noChangeArrowheads="1" noTextEdit="1"/>
          </p:cNvSpPr>
          <p:nvPr>
            <p:ph type="sldImg"/>
          </p:nvPr>
        </p:nvSpPr>
        <p:spPr>
          <a:xfrm>
            <a:off x="879901" y="687300"/>
            <a:ext cx="5099831" cy="3426258"/>
          </a:xfrm>
          <a:ln w="12700" cap="flat"/>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endParaRPr 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21C86A73-89A0-43EA-A0AB-58DD14DECC3E}" type="slidenum">
              <a:rPr lang="pt-BR" i="0" smtClean="0"/>
              <a:pPr eaLnBrk="1" hangingPunct="1"/>
              <a:t>11</a:t>
            </a:fld>
            <a:endParaRPr lang="pt-BR" i="0" smtClean="0"/>
          </a:p>
        </p:txBody>
      </p:sp>
      <p:sp>
        <p:nvSpPr>
          <p:cNvPr id="121859" name="Rectangle 2"/>
          <p:cNvSpPr>
            <a:spLocks noGrp="1" noRot="1" noChangeAspect="1" noChangeArrowheads="1" noTextEdit="1"/>
          </p:cNvSpPr>
          <p:nvPr>
            <p:ph type="sldImg"/>
          </p:nvPr>
        </p:nvSpPr>
        <p:spPr>
          <a:xfrm>
            <a:off x="879901" y="687300"/>
            <a:ext cx="5099831" cy="3426258"/>
          </a:xfrm>
          <a:ln w="12700" cap="flat"/>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endParaRPr 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5BF44CE8-DA54-4D20-A2CA-DC61E81DC7EE}" type="slidenum">
              <a:rPr lang="pt-BR" i="0" smtClean="0"/>
              <a:pPr eaLnBrk="1" hangingPunct="1"/>
              <a:t>12</a:t>
            </a:fld>
            <a:endParaRPr lang="pt-BR" i="0" smtClean="0"/>
          </a:p>
        </p:txBody>
      </p:sp>
      <p:sp>
        <p:nvSpPr>
          <p:cNvPr id="122883" name="Rectangle 2"/>
          <p:cNvSpPr>
            <a:spLocks noGrp="1" noRot="1" noChangeAspect="1" noChangeArrowheads="1" noTextEdit="1"/>
          </p:cNvSpPr>
          <p:nvPr>
            <p:ph type="sldImg"/>
          </p:nvPr>
        </p:nvSpPr>
        <p:spPr>
          <a:xfrm>
            <a:off x="879901" y="687300"/>
            <a:ext cx="5099831" cy="3426258"/>
          </a:xfrm>
          <a:ln w="12700" cap="flat"/>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endParaRPr 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1208CE6D-03AF-4417-8E62-20DB92B91CC4}" type="slidenum">
              <a:rPr lang="pt-BR" i="0" smtClean="0"/>
              <a:pPr eaLnBrk="1" hangingPunct="1"/>
              <a:t>13</a:t>
            </a:fld>
            <a:endParaRPr lang="pt-BR" i="0" smtClean="0"/>
          </a:p>
        </p:txBody>
      </p:sp>
      <p:sp>
        <p:nvSpPr>
          <p:cNvPr id="123907" name="Rectangle 2"/>
          <p:cNvSpPr>
            <a:spLocks noGrp="1" noRot="1" noChangeAspect="1" noChangeArrowheads="1" noTextEdit="1"/>
          </p:cNvSpPr>
          <p:nvPr>
            <p:ph type="sldImg"/>
          </p:nvPr>
        </p:nvSpPr>
        <p:spPr>
          <a:xfrm>
            <a:off x="879901" y="687300"/>
            <a:ext cx="5099831" cy="3426258"/>
          </a:xfrm>
          <a:ln w="12700" cap="flat"/>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endParaRPr 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79B0524B-6C3C-40CD-B3B4-67E5FC734C45}" type="slidenum">
              <a:rPr lang="pt-BR" i="0" smtClean="0"/>
              <a:pPr eaLnBrk="1" hangingPunct="1"/>
              <a:t>14</a:t>
            </a:fld>
            <a:endParaRPr lang="pt-BR" i="0" smtClean="0"/>
          </a:p>
        </p:txBody>
      </p:sp>
      <p:sp>
        <p:nvSpPr>
          <p:cNvPr id="124931" name="Rectangle 2"/>
          <p:cNvSpPr>
            <a:spLocks noGrp="1" noRot="1" noChangeAspect="1" noChangeArrowheads="1" noTextEdit="1"/>
          </p:cNvSpPr>
          <p:nvPr>
            <p:ph type="sldImg"/>
          </p:nvPr>
        </p:nvSpPr>
        <p:spPr>
          <a:xfrm>
            <a:off x="879901" y="687300"/>
            <a:ext cx="5099831" cy="3426258"/>
          </a:xfrm>
          <a:ln w="12700" cap="flat"/>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endParaRPr 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038CEF52-42A2-43AC-88C4-529A5A48DDD4}" type="slidenum">
              <a:rPr lang="pt-BR" i="0" smtClean="0"/>
              <a:pPr eaLnBrk="1" hangingPunct="1"/>
              <a:t>15</a:t>
            </a:fld>
            <a:endParaRPr lang="pt-BR" i="0" smtClean="0"/>
          </a:p>
        </p:txBody>
      </p:sp>
      <p:sp>
        <p:nvSpPr>
          <p:cNvPr id="125955" name="Rectangle 2"/>
          <p:cNvSpPr>
            <a:spLocks noGrp="1" noRot="1" noChangeAspect="1" noChangeArrowheads="1" noTextEdit="1"/>
          </p:cNvSpPr>
          <p:nvPr>
            <p:ph type="sldImg"/>
          </p:nvPr>
        </p:nvSpPr>
        <p:spPr>
          <a:xfrm>
            <a:off x="879901" y="687300"/>
            <a:ext cx="5099831" cy="3426258"/>
          </a:xfrm>
          <a:ln w="12700" cap="flat"/>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endParaRPr 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A636992D-2941-4D38-9168-652B710663E3}" type="slidenum">
              <a:rPr lang="pt-BR" i="0" smtClean="0"/>
              <a:pPr eaLnBrk="1" hangingPunct="1"/>
              <a:t>22</a:t>
            </a:fld>
            <a:endParaRPr lang="pt-BR" i="0" smtClean="0"/>
          </a:p>
        </p:txBody>
      </p:sp>
      <p:sp>
        <p:nvSpPr>
          <p:cNvPr id="126979" name="Rectangle 2"/>
          <p:cNvSpPr>
            <a:spLocks noGrp="1" noRot="1" noChangeAspect="1" noChangeArrowheads="1" noTextEdit="1"/>
          </p:cNvSpPr>
          <p:nvPr>
            <p:ph type="sldImg"/>
          </p:nvPr>
        </p:nvSpPr>
        <p:spPr>
          <a:xfrm>
            <a:off x="879901" y="687300"/>
            <a:ext cx="5099831" cy="3426258"/>
          </a:xfrm>
          <a:ln w="12700" cap="flat"/>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1" hangingPunct="1"/>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2238"/>
            <a:ext cx="7543800" cy="12954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457200" y="1719263"/>
            <a:ext cx="8229600" cy="4411662"/>
          </a:xfrm>
        </p:spPr>
        <p:txBody>
          <a:bodyPr>
            <a:normAutofit/>
          </a:bodyPr>
          <a:lstStyle/>
          <a:p>
            <a:pPr lvl="0"/>
            <a:endParaRPr lang="pt-BR" noProof="0" smtClean="0"/>
          </a:p>
        </p:txBody>
      </p:sp>
      <p:sp>
        <p:nvSpPr>
          <p:cNvPr id="4" name="Rectangle 5"/>
          <p:cNvSpPr>
            <a:spLocks noGrp="1" noChangeArrowheads="1"/>
          </p:cNvSpPr>
          <p:nvPr>
            <p:ph type="dt" sz="half" idx="10"/>
          </p:nvPr>
        </p:nvSpPr>
        <p:spPr/>
        <p:txBody>
          <a:bodyPr/>
          <a:lstStyle>
            <a:lvl1pPr>
              <a:defRPr/>
            </a:lvl1pPr>
          </a:lstStyle>
          <a:p>
            <a:pPr>
              <a:defRPr/>
            </a:pPr>
            <a:endParaRPr lang="pt-BR" altLang="en-US"/>
          </a:p>
        </p:txBody>
      </p:sp>
      <p:sp>
        <p:nvSpPr>
          <p:cNvPr id="5" name="Rectangle 6"/>
          <p:cNvSpPr>
            <a:spLocks noGrp="1" noChangeArrowheads="1"/>
          </p:cNvSpPr>
          <p:nvPr>
            <p:ph type="ftr" sz="quarter" idx="11"/>
          </p:nvPr>
        </p:nvSpPr>
        <p:spPr/>
        <p:txBody>
          <a:bodyPr/>
          <a:lstStyle>
            <a:lvl1pPr>
              <a:defRPr/>
            </a:lvl1pPr>
          </a:lstStyle>
          <a:p>
            <a:pPr>
              <a:defRPr/>
            </a:pPr>
            <a:endParaRPr lang="pt-BR" altLang="en-US"/>
          </a:p>
        </p:txBody>
      </p:sp>
      <p:sp>
        <p:nvSpPr>
          <p:cNvPr id="6" name="Rectangle 7"/>
          <p:cNvSpPr>
            <a:spLocks noGrp="1" noChangeArrowheads="1"/>
          </p:cNvSpPr>
          <p:nvPr>
            <p:ph type="sldNum" sz="quarter" idx="12"/>
          </p:nvPr>
        </p:nvSpPr>
        <p:spPr/>
        <p:txBody>
          <a:bodyPr/>
          <a:lstStyle>
            <a:lvl1pPr>
              <a:defRPr/>
            </a:lvl1pPr>
          </a:lstStyle>
          <a:p>
            <a:pPr>
              <a:defRPr/>
            </a:pPr>
            <a:fld id="{A5DA95EE-3B8F-46FE-A51D-63B8FCE8F417}" type="slidenum">
              <a:rPr lang="pt-BR" altLang="en-US"/>
              <a:pPr>
                <a:defRPr/>
              </a:pPr>
              <a:t>‹nº›</a:t>
            </a:fld>
            <a:endParaRPr lang="pt-BR" altLang="en-US"/>
          </a:p>
        </p:txBody>
      </p:sp>
    </p:spTree>
    <p:extLst>
      <p:ext uri="{BB962C8B-B14F-4D97-AF65-F5344CB8AC3E}">
        <p14:creationId xmlns:p14="http://schemas.microsoft.com/office/powerpoint/2010/main" xmlns="" val="366297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5ABDB3-90C6-4886-9F3A-60DC42ABE572}" type="slidenum">
              <a:rPr lang="pt-BR" smtClean="0"/>
              <a:pPr/>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9" name="Slide Number Placeholder 8"/>
          <p:cNvSpPr>
            <a:spLocks noGrp="1"/>
          </p:cNvSpPr>
          <p:nvPr>
            <p:ph type="sldNum" sz="quarter" idx="11"/>
          </p:nvPr>
        </p:nvSpPr>
        <p:spPr/>
        <p:txBody>
          <a:bodyPr/>
          <a:lstStyle/>
          <a:p>
            <a:fld id="{E25ABDB3-90C6-4886-9F3A-60DC42ABE572}" type="slidenum">
              <a:rPr lang="pt-BR" smtClean="0"/>
              <a:pPr/>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25ABDB3-90C6-4886-9F3A-60DC42ABE572}" type="slidenum">
              <a:rPr lang="pt-BR" smtClean="0"/>
              <a:pPr/>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069B254-25EA-4949-8BEF-019BA0B56B1B}" type="datetimeFigureOut">
              <a:rPr lang="pt-BR" smtClean="0"/>
              <a:pPr/>
              <a:t>12/05/2014</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5400" dirty="0"/>
              <a:t>Aula </a:t>
            </a:r>
            <a:r>
              <a:rPr lang="pt-BR" sz="5400" dirty="0" smtClean="0"/>
              <a:t>7</a:t>
            </a:r>
            <a:br>
              <a:rPr lang="pt-BR" sz="5400" dirty="0" smtClean="0"/>
            </a:br>
            <a:r>
              <a:rPr lang="pt-BR" sz="5400" b="1" dirty="0" smtClean="0"/>
              <a:t>Relações </a:t>
            </a:r>
            <a:br>
              <a:rPr lang="pt-BR" sz="5400" b="1" dirty="0" smtClean="0"/>
            </a:br>
            <a:r>
              <a:rPr lang="pt-BR" sz="5400" b="1" dirty="0" smtClean="0"/>
              <a:t>com a imprensa</a:t>
            </a:r>
            <a:endParaRPr lang="pt-BR" sz="5400" b="1" dirty="0"/>
          </a:p>
        </p:txBody>
      </p:sp>
      <p:sp>
        <p:nvSpPr>
          <p:cNvPr id="3" name="Subtítulo 2"/>
          <p:cNvSpPr>
            <a:spLocks noGrp="1"/>
          </p:cNvSpPr>
          <p:nvPr>
            <p:ph type="subTitle" idx="1"/>
          </p:nvPr>
        </p:nvSpPr>
        <p:spPr/>
        <p:txBody>
          <a:bodyPr>
            <a:normAutofit lnSpcReduction="10000"/>
          </a:bodyPr>
          <a:lstStyle/>
          <a:p>
            <a:r>
              <a:rPr lang="pt-BR" dirty="0"/>
              <a:t>Profa. Dra. Katia </a:t>
            </a:r>
            <a:r>
              <a:rPr lang="pt-BR" dirty="0" err="1"/>
              <a:t>Saisi</a:t>
            </a:r>
            <a:endParaRPr lang="pt-BR" dirty="0"/>
          </a:p>
          <a:p>
            <a:r>
              <a:rPr lang="pt-BR" dirty="0"/>
              <a:t>Planejamento Estratégico de Campanhas Eleitorais</a:t>
            </a:r>
          </a:p>
          <a:p>
            <a:r>
              <a:rPr lang="pt-BR" dirty="0"/>
              <a:t>Instituto do Legislativo Paulista</a:t>
            </a:r>
          </a:p>
        </p:txBody>
      </p:sp>
    </p:spTree>
    <p:extLst>
      <p:ext uri="{BB962C8B-B14F-4D97-AF65-F5344CB8AC3E}">
        <p14:creationId xmlns:p14="http://schemas.microsoft.com/office/powerpoint/2010/main" xmlns="" val="3436150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457200" y="1719263"/>
            <a:ext cx="8229600" cy="4805362"/>
          </a:xfrm>
        </p:spPr>
        <p:txBody>
          <a:bodyPr lIns="92075" tIns="46038" rIns="92075" bIns="46038"/>
          <a:lstStyle/>
          <a:p>
            <a:pPr>
              <a:lnSpc>
                <a:spcPct val="90000"/>
              </a:lnSpc>
            </a:pPr>
            <a:r>
              <a:rPr lang="pt-BR" sz="2200" dirty="0" smtClean="0"/>
              <a:t>Avaliar jornalisticamente todos os acontecimentos que envolvam o assessorado. </a:t>
            </a:r>
          </a:p>
          <a:p>
            <a:pPr>
              <a:lnSpc>
                <a:spcPct val="90000"/>
              </a:lnSpc>
            </a:pPr>
            <a:r>
              <a:rPr lang="pt-BR" sz="2200" dirty="0" smtClean="0"/>
              <a:t>Se uma opinião ou informação não tem chance de aproveitamento nos veículos aos quais se destina, não deve ser distribuída pela AI.</a:t>
            </a:r>
          </a:p>
          <a:p>
            <a:pPr>
              <a:lnSpc>
                <a:spcPct val="90000"/>
              </a:lnSpc>
            </a:pPr>
            <a:r>
              <a:rPr lang="pt-BR" sz="2200" dirty="0" smtClean="0"/>
              <a:t>Fatores que determinam quando o fato é notícia:</a:t>
            </a:r>
          </a:p>
          <a:p>
            <a:pPr lvl="1">
              <a:lnSpc>
                <a:spcPct val="90000"/>
              </a:lnSpc>
            </a:pPr>
            <a:r>
              <a:rPr lang="pt-BR" sz="2000" b="1" dirty="0" smtClean="0"/>
              <a:t>Atualidade: </a:t>
            </a:r>
            <a:r>
              <a:rPr lang="pt-BR" sz="2000" dirty="0" smtClean="0"/>
              <a:t>interessa o que é recente</a:t>
            </a:r>
          </a:p>
          <a:p>
            <a:pPr lvl="1">
              <a:lnSpc>
                <a:spcPct val="90000"/>
              </a:lnSpc>
            </a:pPr>
            <a:r>
              <a:rPr lang="pt-BR" sz="2000" b="1" dirty="0" smtClean="0"/>
              <a:t>Universalidade: </a:t>
            </a:r>
            <a:r>
              <a:rPr lang="pt-BR" sz="2000" dirty="0" smtClean="0"/>
              <a:t>importa o que é comum à maioria dos receptores das informações</a:t>
            </a:r>
          </a:p>
          <a:p>
            <a:pPr lvl="1">
              <a:lnSpc>
                <a:spcPct val="90000"/>
              </a:lnSpc>
            </a:pPr>
            <a:r>
              <a:rPr lang="pt-BR" sz="2000" b="1" dirty="0" smtClean="0"/>
              <a:t>Proximidade: </a:t>
            </a:r>
            <a:r>
              <a:rPr lang="pt-BR" sz="2000" dirty="0" smtClean="0"/>
              <a:t>chama a atenção do público o que ocorre ao seu redor</a:t>
            </a:r>
          </a:p>
          <a:p>
            <a:pPr lvl="1">
              <a:lnSpc>
                <a:spcPct val="90000"/>
              </a:lnSpc>
            </a:pPr>
            <a:r>
              <a:rPr lang="pt-BR" sz="2000" b="1" dirty="0" smtClean="0"/>
              <a:t>Proeminência: </a:t>
            </a:r>
            <a:r>
              <a:rPr lang="pt-BR" sz="2000" dirty="0" smtClean="0"/>
              <a:t>vale mais o que ocorre com pessoas consideradas importantes.</a:t>
            </a:r>
          </a:p>
        </p:txBody>
      </p:sp>
      <p:sp>
        <p:nvSpPr>
          <p:cNvPr id="43010" name="Rectangle 2"/>
          <p:cNvSpPr>
            <a:spLocks noGrp="1" noChangeArrowheads="1"/>
          </p:cNvSpPr>
          <p:nvPr>
            <p:ph type="title"/>
          </p:nvPr>
        </p:nvSpPr>
        <p:spPr/>
        <p:txBody>
          <a:bodyPr lIns="92075" tIns="46038" rIns="92075" bIns="46038"/>
          <a:lstStyle/>
          <a:p>
            <a:pPr fontAlgn="auto">
              <a:spcAft>
                <a:spcPts val="0"/>
              </a:spcAft>
              <a:defRPr/>
            </a:pPr>
            <a:r>
              <a:rPr lang="pt-BR" dirty="0" smtClean="0"/>
              <a:t>O que é notícia</a:t>
            </a:r>
          </a:p>
        </p:txBody>
      </p:sp>
    </p:spTree>
    <p:extLst>
      <p:ext uri="{BB962C8B-B14F-4D97-AF65-F5344CB8AC3E}">
        <p14:creationId xmlns:p14="http://schemas.microsoft.com/office/powerpoint/2010/main" xmlns="" val="1920425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457200" y="1719263"/>
            <a:ext cx="8229600" cy="5138737"/>
          </a:xfrm>
        </p:spPr>
        <p:txBody>
          <a:bodyPr lIns="92075" tIns="46038" rIns="92075" bIns="46038"/>
          <a:lstStyle/>
          <a:p>
            <a:pPr>
              <a:lnSpc>
                <a:spcPct val="90000"/>
              </a:lnSpc>
            </a:pPr>
            <a:r>
              <a:rPr lang="pt-BR" sz="2000" smtClean="0"/>
              <a:t>Acontecimentos que podem </a:t>
            </a:r>
            <a:r>
              <a:rPr lang="pt-BR" sz="2000" b="1" smtClean="0"/>
              <a:t>modificar as estruturas</a:t>
            </a:r>
            <a:r>
              <a:rPr lang="pt-BR" sz="2000" smtClean="0"/>
              <a:t> políticas, econômicas e culturais de uma cidade, de um país, do mundo, afetando a história da comunidade, de um povo ou de toda a humanidade. Ex: queda do Muro de Berlim, impeachment de um presidente, eleição para um prefeito.</a:t>
            </a:r>
          </a:p>
          <a:p>
            <a:pPr>
              <a:lnSpc>
                <a:spcPct val="90000"/>
              </a:lnSpc>
            </a:pPr>
            <a:r>
              <a:rPr lang="pt-BR" sz="2000" smtClean="0"/>
              <a:t>Notícias de </a:t>
            </a:r>
            <a:r>
              <a:rPr lang="pt-BR" sz="2000" b="1" smtClean="0"/>
              <a:t>utilidade pública</a:t>
            </a:r>
            <a:r>
              <a:rPr lang="pt-BR" sz="2000" smtClean="0"/>
              <a:t>: afetam a vida cotidiana dos leitores no presente ou numa perspectiva futura. Ex:</a:t>
            </a:r>
            <a:r>
              <a:rPr lang="pt-BR" sz="2100" smtClean="0"/>
              <a:t> </a:t>
            </a:r>
          </a:p>
          <a:p>
            <a:pPr lvl="1">
              <a:lnSpc>
                <a:spcPct val="90000"/>
              </a:lnSpc>
            </a:pPr>
            <a:r>
              <a:rPr lang="pt-BR" sz="1800" smtClean="0"/>
              <a:t>Saúde: epidemia de dengue</a:t>
            </a:r>
          </a:p>
          <a:p>
            <a:pPr lvl="1">
              <a:lnSpc>
                <a:spcPct val="90000"/>
              </a:lnSpc>
            </a:pPr>
            <a:r>
              <a:rPr lang="pt-BR" sz="1800" smtClean="0"/>
              <a:t>Educação: mudanças no vestibular</a:t>
            </a:r>
          </a:p>
          <a:p>
            <a:pPr lvl="1">
              <a:lnSpc>
                <a:spcPct val="90000"/>
              </a:lnSpc>
            </a:pPr>
            <a:r>
              <a:rPr lang="pt-BR" sz="1800" smtClean="0"/>
              <a:t>Ciência: criação de nova vacina</a:t>
            </a:r>
          </a:p>
          <a:p>
            <a:pPr lvl="1">
              <a:lnSpc>
                <a:spcPct val="90000"/>
              </a:lnSpc>
            </a:pPr>
            <a:r>
              <a:rPr lang="pt-BR" sz="1800" smtClean="0"/>
              <a:t>Economia: mudança na taxa de juros</a:t>
            </a:r>
          </a:p>
          <a:p>
            <a:pPr lvl="1">
              <a:lnSpc>
                <a:spcPct val="90000"/>
              </a:lnSpc>
            </a:pPr>
            <a:r>
              <a:rPr lang="pt-BR" sz="1800" smtClean="0"/>
              <a:t>Legislação: alteração do código penal</a:t>
            </a:r>
          </a:p>
          <a:p>
            <a:pPr lvl="1">
              <a:lnSpc>
                <a:spcPct val="90000"/>
              </a:lnSpc>
            </a:pPr>
            <a:r>
              <a:rPr lang="pt-BR" sz="1800" smtClean="0"/>
              <a:t>Organização urbana: nova lei de zoneamento urbano</a:t>
            </a:r>
          </a:p>
          <a:p>
            <a:pPr>
              <a:lnSpc>
                <a:spcPct val="90000"/>
              </a:lnSpc>
            </a:pPr>
            <a:r>
              <a:rPr lang="pt-BR" sz="1900" smtClean="0"/>
              <a:t>Acontecimentos que geram </a:t>
            </a:r>
            <a:r>
              <a:rPr lang="pt-BR" sz="1900" b="1" smtClean="0"/>
              <a:t>comoção pública</a:t>
            </a:r>
            <a:r>
              <a:rPr lang="pt-BR" sz="1900" smtClean="0"/>
              <a:t>: morte da princesa Diana, queda de avião, disputa pelo tetracampeonato brasileiro.</a:t>
            </a:r>
          </a:p>
        </p:txBody>
      </p:sp>
      <p:sp>
        <p:nvSpPr>
          <p:cNvPr id="44034" name="Rectangle 2"/>
          <p:cNvSpPr>
            <a:spLocks noGrp="1" noChangeArrowheads="1"/>
          </p:cNvSpPr>
          <p:nvPr>
            <p:ph type="title"/>
          </p:nvPr>
        </p:nvSpPr>
        <p:spPr/>
        <p:txBody>
          <a:bodyPr lIns="92075" tIns="46038" rIns="92075" bIns="46038">
            <a:normAutofit/>
          </a:bodyPr>
          <a:lstStyle/>
          <a:p>
            <a:pPr fontAlgn="auto">
              <a:spcAft>
                <a:spcPts val="0"/>
              </a:spcAft>
              <a:defRPr/>
            </a:pPr>
            <a:r>
              <a:rPr lang="pt-BR" sz="3500" dirty="0" smtClean="0"/>
              <a:t>Seletividade e hierarquia de notícias</a:t>
            </a:r>
          </a:p>
        </p:txBody>
      </p:sp>
    </p:spTree>
    <p:extLst>
      <p:ext uri="{BB962C8B-B14F-4D97-AF65-F5344CB8AC3E}">
        <p14:creationId xmlns:p14="http://schemas.microsoft.com/office/powerpoint/2010/main" xmlns="" val="3114991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457200" y="1719263"/>
            <a:ext cx="8229600" cy="4733925"/>
          </a:xfrm>
        </p:spPr>
        <p:txBody>
          <a:bodyPr lIns="92075" tIns="46038" rIns="92075" bIns="46038"/>
          <a:lstStyle/>
          <a:p>
            <a:pPr>
              <a:lnSpc>
                <a:spcPct val="90000"/>
              </a:lnSpc>
            </a:pPr>
            <a:r>
              <a:rPr lang="pt-BR" sz="2100" smtClean="0"/>
              <a:t>“A busca da objetividade jornalística e o distanciamento crítico são fundamentais para garantir a lucidez quanto ao fato e seus desdobramentos”. O jornal não quer se transformar em porta-voz de interesses políticos.</a:t>
            </a:r>
          </a:p>
          <a:p>
            <a:pPr>
              <a:lnSpc>
                <a:spcPct val="90000"/>
              </a:lnSpc>
            </a:pPr>
            <a:endParaRPr lang="pt-BR" sz="2100" smtClean="0"/>
          </a:p>
          <a:p>
            <a:pPr>
              <a:lnSpc>
                <a:spcPct val="90000"/>
              </a:lnSpc>
            </a:pPr>
            <a:r>
              <a:rPr lang="pt-BR" sz="2100" smtClean="0"/>
              <a:t>Diferencial jornalístico: atitude crítica. Maneira como o jornal pode surpreender e inquietar o leitor, bem como pôr em xeque idéias feitas.</a:t>
            </a:r>
          </a:p>
          <a:p>
            <a:pPr>
              <a:lnSpc>
                <a:spcPct val="90000"/>
              </a:lnSpc>
              <a:buFont typeface="Wingdings" pitchFamily="2" charset="2"/>
              <a:buNone/>
            </a:pPr>
            <a:endParaRPr lang="pt-BR" sz="2100" smtClean="0"/>
          </a:p>
          <a:p>
            <a:pPr>
              <a:lnSpc>
                <a:spcPct val="90000"/>
              </a:lnSpc>
            </a:pPr>
            <a:r>
              <a:rPr lang="pt-BR" sz="2100" smtClean="0"/>
              <a:t> “Ao comprar o seu jornal, o leitor estabelece com ele um pacto de interlocução, justamente com o objetivo de enriquecer sua opinião e seu conhecimento dos fatos. Temer o leitor ou adular sua opinião é, paradoxalmente, contrariá-lo na relação que ele presume ter com o jornalismo.” (FOLHA)</a:t>
            </a:r>
          </a:p>
        </p:txBody>
      </p:sp>
      <p:sp>
        <p:nvSpPr>
          <p:cNvPr id="45058" name="Rectangle 2"/>
          <p:cNvSpPr>
            <a:spLocks noGrp="1" noChangeArrowheads="1"/>
          </p:cNvSpPr>
          <p:nvPr>
            <p:ph type="title"/>
          </p:nvPr>
        </p:nvSpPr>
        <p:spPr/>
        <p:txBody>
          <a:bodyPr lIns="92075" tIns="46038" rIns="92075" bIns="46038"/>
          <a:lstStyle/>
          <a:p>
            <a:pPr fontAlgn="auto">
              <a:spcAft>
                <a:spcPts val="0"/>
              </a:spcAft>
              <a:defRPr/>
            </a:pPr>
            <a:r>
              <a:rPr lang="pt-BR" smtClean="0"/>
              <a:t>Objetividade jornalística</a:t>
            </a:r>
          </a:p>
        </p:txBody>
      </p:sp>
    </p:spTree>
    <p:extLst>
      <p:ext uri="{BB962C8B-B14F-4D97-AF65-F5344CB8AC3E}">
        <p14:creationId xmlns:p14="http://schemas.microsoft.com/office/powerpoint/2010/main" xmlns="" val="2641427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p:txBody>
          <a:bodyPr lIns="92075" tIns="46038" rIns="92075" bIns="46038"/>
          <a:lstStyle/>
          <a:p>
            <a:pPr>
              <a:lnSpc>
                <a:spcPct val="90000"/>
              </a:lnSpc>
            </a:pPr>
            <a:r>
              <a:rPr lang="pt-BR" sz="2600" b="1" smtClean="0"/>
              <a:t>Descrédito da política:</a:t>
            </a:r>
            <a:r>
              <a:rPr lang="pt-BR" sz="2600" smtClean="0"/>
              <a:t> para muitos, a política tem conotações maquiavélicas.</a:t>
            </a:r>
          </a:p>
          <a:p>
            <a:pPr>
              <a:lnSpc>
                <a:spcPct val="90000"/>
              </a:lnSpc>
              <a:buFont typeface="Wingdings" pitchFamily="2" charset="2"/>
              <a:buNone/>
            </a:pPr>
            <a:endParaRPr lang="pt-BR" sz="2600" smtClean="0"/>
          </a:p>
          <a:p>
            <a:pPr>
              <a:lnSpc>
                <a:spcPct val="90000"/>
              </a:lnSpc>
            </a:pPr>
            <a:r>
              <a:rPr lang="pt-BR" sz="2600" smtClean="0"/>
              <a:t>O político está a serviço da população, que lhe delegou poderes para tal. É, portanto, inadmissível que uma informação seja sonegada à grande imprensa e aos cidadãos. AI é responsável pela transparência nesta relação.</a:t>
            </a:r>
          </a:p>
        </p:txBody>
      </p:sp>
      <p:sp>
        <p:nvSpPr>
          <p:cNvPr id="46082" name="Rectangle 2"/>
          <p:cNvSpPr>
            <a:spLocks noGrp="1" noChangeArrowheads="1"/>
          </p:cNvSpPr>
          <p:nvPr>
            <p:ph type="title"/>
          </p:nvPr>
        </p:nvSpPr>
        <p:spPr/>
        <p:txBody>
          <a:bodyPr lIns="92075" tIns="46038" rIns="92075" bIns="46038">
            <a:normAutofit fontScale="90000"/>
          </a:bodyPr>
          <a:lstStyle/>
          <a:p>
            <a:pPr fontAlgn="auto">
              <a:spcAft>
                <a:spcPts val="0"/>
              </a:spcAft>
              <a:defRPr/>
            </a:pPr>
            <a:r>
              <a:rPr lang="pt-BR" smtClean="0"/>
              <a:t>Assessoria de imprensa e política</a:t>
            </a:r>
          </a:p>
        </p:txBody>
      </p:sp>
    </p:spTree>
    <p:extLst>
      <p:ext uri="{BB962C8B-B14F-4D97-AF65-F5344CB8AC3E}">
        <p14:creationId xmlns:p14="http://schemas.microsoft.com/office/powerpoint/2010/main" xmlns="" val="2921746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1484313"/>
            <a:ext cx="8229600" cy="5040312"/>
          </a:xfrm>
        </p:spPr>
        <p:txBody>
          <a:bodyPr lIns="92075" tIns="46038" rIns="92075" bIns="46038">
            <a:normAutofit/>
          </a:bodyPr>
          <a:lstStyle/>
          <a:p>
            <a:pPr marL="365760" indent="-256032" fontAlgn="auto">
              <a:lnSpc>
                <a:spcPct val="90000"/>
              </a:lnSpc>
              <a:spcBef>
                <a:spcPts val="1200"/>
              </a:spcBef>
              <a:spcAft>
                <a:spcPts val="0"/>
              </a:spcAft>
              <a:buFont typeface="Wingdings 3"/>
              <a:buChar char=""/>
              <a:defRPr/>
            </a:pPr>
            <a:r>
              <a:rPr lang="pt-BR" sz="2100" dirty="0" smtClean="0"/>
              <a:t>Não se pode confundir propaganda ideológica com informação jornalística. AI não é propaganda!</a:t>
            </a:r>
          </a:p>
          <a:p>
            <a:pPr marL="365760" indent="-256032" fontAlgn="auto">
              <a:lnSpc>
                <a:spcPct val="90000"/>
              </a:lnSpc>
              <a:spcBef>
                <a:spcPts val="1200"/>
              </a:spcBef>
              <a:spcAft>
                <a:spcPts val="0"/>
              </a:spcAft>
              <a:buFont typeface="Wingdings 3"/>
              <a:buChar char=""/>
              <a:defRPr/>
            </a:pPr>
            <a:r>
              <a:rPr lang="pt-BR" sz="2100" dirty="0" smtClean="0"/>
              <a:t>A tentativa oportunista de obter espaço com superprodução de material informativo mais prejudica do que ajuda. Opinião – palavras - interessa menos do que ação -fatos. Um projeto terá mais valor do que dezenas de declarações. </a:t>
            </a:r>
          </a:p>
          <a:p>
            <a:pPr marL="365760" indent="-256032" fontAlgn="auto">
              <a:lnSpc>
                <a:spcPct val="90000"/>
              </a:lnSpc>
              <a:spcBef>
                <a:spcPts val="1200"/>
              </a:spcBef>
              <a:spcAft>
                <a:spcPts val="0"/>
              </a:spcAft>
              <a:buFont typeface="Wingdings 3"/>
              <a:buChar char=""/>
              <a:defRPr/>
            </a:pPr>
            <a:r>
              <a:rPr lang="pt-BR" sz="2100" dirty="0" smtClean="0"/>
              <a:t>Organizações estatais ou de economia mista devem ter postura de empresas privadas. Mas, como são mantidas pelo dinheiro dos contribuintes, devem ser extremamente transparentes na relação com a imprensa.</a:t>
            </a:r>
          </a:p>
          <a:p>
            <a:pPr marL="365760" indent="-256032" fontAlgn="auto">
              <a:lnSpc>
                <a:spcPct val="90000"/>
              </a:lnSpc>
              <a:spcBef>
                <a:spcPts val="1200"/>
              </a:spcBef>
              <a:spcAft>
                <a:spcPts val="0"/>
              </a:spcAft>
              <a:buFont typeface="Wingdings 3"/>
              <a:buChar char=""/>
              <a:defRPr/>
            </a:pPr>
            <a:r>
              <a:rPr lang="pt-BR" sz="2100" dirty="0" smtClean="0"/>
              <a:t>Poder Executivo: AI deve dispor do máximo de dados sobre o órgão. Prefeitura deve dispor de dados sobre situação da cidade, história, geografia, folclores, realidade econômica. O mesmo vale para outros órgãos do Executivo (ministérios, secretarias e empresas).</a:t>
            </a:r>
          </a:p>
        </p:txBody>
      </p:sp>
      <p:sp>
        <p:nvSpPr>
          <p:cNvPr id="47106" name="Rectangle 2"/>
          <p:cNvSpPr>
            <a:spLocks noGrp="1" noChangeArrowheads="1"/>
          </p:cNvSpPr>
          <p:nvPr>
            <p:ph type="title"/>
          </p:nvPr>
        </p:nvSpPr>
        <p:spPr/>
        <p:txBody>
          <a:bodyPr lIns="92075" tIns="46038" rIns="92075" bIns="46038"/>
          <a:lstStyle/>
          <a:p>
            <a:pPr fontAlgn="auto">
              <a:spcAft>
                <a:spcPts val="0"/>
              </a:spcAft>
              <a:defRPr/>
            </a:pPr>
            <a:r>
              <a:rPr lang="pt-BR" smtClean="0"/>
              <a:t>AI e política</a:t>
            </a:r>
          </a:p>
        </p:txBody>
      </p:sp>
    </p:spTree>
    <p:extLst>
      <p:ext uri="{BB962C8B-B14F-4D97-AF65-F5344CB8AC3E}">
        <p14:creationId xmlns:p14="http://schemas.microsoft.com/office/powerpoint/2010/main" xmlns="" val="3766489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lIns="92075" tIns="46038" rIns="92075" bIns="46038"/>
          <a:lstStyle/>
          <a:p>
            <a:r>
              <a:rPr lang="pt-BR" sz="2200" dirty="0" smtClean="0"/>
              <a:t>Todo o material produzido – impresso, sonoro, visual, digital – deve seguir normas jornalísticas e não de propaganda.</a:t>
            </a:r>
          </a:p>
          <a:p>
            <a:pPr>
              <a:buFont typeface="Wingdings" pitchFamily="2" charset="2"/>
              <a:buNone/>
            </a:pPr>
            <a:endParaRPr lang="pt-BR" sz="2200" dirty="0" smtClean="0"/>
          </a:p>
          <a:p>
            <a:r>
              <a:rPr lang="pt-BR" sz="2200" dirty="0" smtClean="0"/>
              <a:t>Viagens de políticos devem ser divulgadas com antecedência (uso do </a:t>
            </a:r>
            <a:r>
              <a:rPr lang="pt-BR" sz="2200" dirty="0" err="1" smtClean="0"/>
              <a:t>press</a:t>
            </a:r>
            <a:r>
              <a:rPr lang="pt-BR" sz="2200" dirty="0" smtClean="0"/>
              <a:t>-kit, com motivo da viagem, biografia, fotografia, roteiro, reuniões agendadas, expectativas </a:t>
            </a:r>
            <a:r>
              <a:rPr lang="pt-BR" sz="2200" dirty="0" err="1" smtClean="0"/>
              <a:t>etc</a:t>
            </a:r>
            <a:r>
              <a:rPr lang="pt-BR" sz="2200" dirty="0" smtClean="0"/>
              <a:t>).</a:t>
            </a:r>
          </a:p>
          <a:p>
            <a:pPr>
              <a:buFont typeface="Wingdings" pitchFamily="2" charset="2"/>
              <a:buNone/>
            </a:pPr>
            <a:endParaRPr lang="pt-BR" sz="2200" dirty="0" smtClean="0"/>
          </a:p>
          <a:p>
            <a:r>
              <a:rPr lang="pt-BR" sz="2200" dirty="0" smtClean="0"/>
              <a:t>Filiação partidária do assessor: exigência absurda. Mas é preciso um mínimo de afinidade entre AI e assessorado.</a:t>
            </a:r>
          </a:p>
        </p:txBody>
      </p:sp>
      <p:sp>
        <p:nvSpPr>
          <p:cNvPr id="48130" name="Rectangle 2"/>
          <p:cNvSpPr>
            <a:spLocks noGrp="1" noChangeArrowheads="1"/>
          </p:cNvSpPr>
          <p:nvPr>
            <p:ph type="title"/>
          </p:nvPr>
        </p:nvSpPr>
        <p:spPr/>
        <p:txBody>
          <a:bodyPr lIns="92075" tIns="46038" rIns="92075" bIns="46038"/>
          <a:lstStyle/>
          <a:p>
            <a:pPr fontAlgn="auto">
              <a:spcAft>
                <a:spcPts val="0"/>
              </a:spcAft>
              <a:defRPr/>
            </a:pPr>
            <a:r>
              <a:rPr lang="pt-BR" smtClean="0"/>
              <a:t>AI e política</a:t>
            </a:r>
          </a:p>
        </p:txBody>
      </p:sp>
    </p:spTree>
    <p:extLst>
      <p:ext uri="{BB962C8B-B14F-4D97-AF65-F5344CB8AC3E}">
        <p14:creationId xmlns:p14="http://schemas.microsoft.com/office/powerpoint/2010/main" xmlns="" val="3276879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p:txBody>
          <a:bodyPr/>
          <a:lstStyle/>
          <a:p>
            <a:pPr>
              <a:lnSpc>
                <a:spcPct val="80000"/>
              </a:lnSpc>
            </a:pPr>
            <a:r>
              <a:rPr lang="pt-BR" sz="2200" b="1" smtClean="0"/>
              <a:t>Release</a:t>
            </a:r>
            <a:r>
              <a:rPr lang="pt-BR" sz="2200" smtClean="0"/>
              <a:t>: material de divulgação produzido pela AI destinado aos veículos de comunicação. Escrito em linguagem jornalística, embora não tenha a pretensão de ser aproveitado na íntegra como texto pronto. Função de levar às redações notícias que possam servir de apoio, atração ou pauta, propiciando solicitações de entrevistas ou de informações complementares.</a:t>
            </a:r>
          </a:p>
          <a:p>
            <a:pPr>
              <a:lnSpc>
                <a:spcPct val="80000"/>
              </a:lnSpc>
              <a:buFont typeface="Wingdings" pitchFamily="2" charset="2"/>
              <a:buNone/>
            </a:pPr>
            <a:endParaRPr lang="pt-BR" sz="2200" smtClean="0"/>
          </a:p>
          <a:p>
            <a:pPr>
              <a:lnSpc>
                <a:spcPct val="80000"/>
              </a:lnSpc>
            </a:pPr>
            <a:r>
              <a:rPr lang="pt-BR" sz="2200" smtClean="0"/>
              <a:t>Deve chamar atenção pela </a:t>
            </a:r>
            <a:r>
              <a:rPr lang="pt-BR" sz="2200" b="1" smtClean="0"/>
              <a:t>qualidade</a:t>
            </a:r>
            <a:r>
              <a:rPr lang="pt-BR" sz="2200" smtClean="0"/>
              <a:t>: valor das informações, do texto e da apresentação. Dados e opiniões irrelevantes, incorreções no português ou falta de identidade visual são erros a serem evitados.</a:t>
            </a:r>
          </a:p>
        </p:txBody>
      </p:sp>
      <p:sp>
        <p:nvSpPr>
          <p:cNvPr id="49154" name="Rectangle 2"/>
          <p:cNvSpPr>
            <a:spLocks noGrp="1" noChangeArrowheads="1"/>
          </p:cNvSpPr>
          <p:nvPr>
            <p:ph type="title"/>
          </p:nvPr>
        </p:nvSpPr>
        <p:spPr/>
        <p:txBody>
          <a:bodyPr/>
          <a:lstStyle/>
          <a:p>
            <a:pPr fontAlgn="auto">
              <a:spcAft>
                <a:spcPts val="0"/>
              </a:spcAft>
              <a:defRPr/>
            </a:pPr>
            <a:r>
              <a:rPr lang="pt-BR" dirty="0" smtClean="0"/>
              <a:t>Produtos básicos</a:t>
            </a:r>
          </a:p>
        </p:txBody>
      </p:sp>
    </p:spTree>
    <p:extLst>
      <p:ext uri="{BB962C8B-B14F-4D97-AF65-F5344CB8AC3E}">
        <p14:creationId xmlns:p14="http://schemas.microsoft.com/office/powerpoint/2010/main" xmlns="" val="3636857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684213" y="1773238"/>
            <a:ext cx="8002587" cy="4751387"/>
          </a:xfrm>
        </p:spPr>
        <p:txBody>
          <a:bodyPr/>
          <a:lstStyle/>
          <a:p>
            <a:pPr>
              <a:lnSpc>
                <a:spcPct val="80000"/>
              </a:lnSpc>
            </a:pPr>
            <a:r>
              <a:rPr lang="pt-BR" sz="2100" b="1" dirty="0" smtClean="0">
                <a:solidFill>
                  <a:schemeClr val="accent1"/>
                </a:solidFill>
              </a:rPr>
              <a:t>Padrão</a:t>
            </a:r>
            <a:r>
              <a:rPr lang="pt-BR" sz="2100" dirty="0" smtClean="0"/>
              <a:t>: destaca </a:t>
            </a:r>
            <a:r>
              <a:rPr lang="pt-BR" sz="2100" b="1" dirty="0" smtClean="0"/>
              <a:t>o que</a:t>
            </a:r>
            <a:r>
              <a:rPr lang="pt-BR" sz="2100" dirty="0" smtClean="0"/>
              <a:t> e o </a:t>
            </a:r>
            <a:r>
              <a:rPr lang="pt-BR" sz="2100" b="1" dirty="0" smtClean="0"/>
              <a:t>quem, quando, onde </a:t>
            </a:r>
            <a:r>
              <a:rPr lang="pt-BR" sz="2100" dirty="0" smtClean="0"/>
              <a:t> da informação, ou seja, o fato em si. O </a:t>
            </a:r>
            <a:r>
              <a:rPr lang="pt-BR" sz="2100" b="1" dirty="0" smtClean="0"/>
              <a:t>como</a:t>
            </a:r>
            <a:r>
              <a:rPr lang="pt-BR" sz="2100" dirty="0" smtClean="0"/>
              <a:t> e o </a:t>
            </a:r>
            <a:r>
              <a:rPr lang="pt-BR" sz="2100" b="1" dirty="0" smtClean="0"/>
              <a:t>por quê </a:t>
            </a:r>
            <a:r>
              <a:rPr lang="pt-BR" sz="2100" dirty="0" smtClean="0"/>
              <a:t>são dados complementares.</a:t>
            </a:r>
          </a:p>
          <a:p>
            <a:pPr>
              <a:lnSpc>
                <a:spcPct val="80000"/>
              </a:lnSpc>
            </a:pPr>
            <a:r>
              <a:rPr lang="pt-BR" sz="2100" b="1" dirty="0" smtClean="0">
                <a:solidFill>
                  <a:schemeClr val="accent1"/>
                </a:solidFill>
              </a:rPr>
              <a:t>De opinião:</a:t>
            </a:r>
            <a:r>
              <a:rPr lang="pt-BR" sz="2100" dirty="0" smtClean="0"/>
              <a:t> baseado em entrevista, na qual o assessorado expressa opinião a respeito de fato que lhe diz respeito.</a:t>
            </a:r>
          </a:p>
          <a:p>
            <a:pPr>
              <a:lnSpc>
                <a:spcPct val="80000"/>
              </a:lnSpc>
            </a:pPr>
            <a:r>
              <a:rPr lang="pt-BR" sz="2100" b="1" dirty="0" smtClean="0">
                <a:solidFill>
                  <a:schemeClr val="accent1"/>
                </a:solidFill>
              </a:rPr>
              <a:t>Dirigido</a:t>
            </a:r>
            <a:r>
              <a:rPr lang="pt-BR" sz="2100" dirty="0" smtClean="0"/>
              <a:t>: considera as particularidades de um determinado espaço jornalístico. Distribuído a colunistas. Linguagem adequada ao público-alvo. Não imita mas atende às exigências particulares da coluna. </a:t>
            </a:r>
          </a:p>
          <a:p>
            <a:pPr>
              <a:lnSpc>
                <a:spcPct val="80000"/>
              </a:lnSpc>
            </a:pPr>
            <a:r>
              <a:rPr lang="pt-BR" sz="2100" b="1" dirty="0" smtClean="0">
                <a:solidFill>
                  <a:schemeClr val="accent1"/>
                </a:solidFill>
              </a:rPr>
              <a:t>Especial</a:t>
            </a:r>
            <a:r>
              <a:rPr lang="pt-BR" sz="2100" b="1" dirty="0" smtClean="0"/>
              <a:t>: </a:t>
            </a:r>
            <a:r>
              <a:rPr lang="pt-BR" sz="2100" dirty="0" smtClean="0"/>
              <a:t>“grande reportagem”: contextualiza o assunto, mostra causas e efeitos, narra fato ao qual o assessorado está relacionado. Produzido geralmente por solicitação de um veículo de comunicação que não pode cobrir acontecimento. Deve adaptar-se às normas de redação do veículo a que se destina.</a:t>
            </a:r>
          </a:p>
        </p:txBody>
      </p:sp>
      <p:sp>
        <p:nvSpPr>
          <p:cNvPr id="50178" name="Rectangle 2"/>
          <p:cNvSpPr>
            <a:spLocks noGrp="1" noChangeArrowheads="1"/>
          </p:cNvSpPr>
          <p:nvPr>
            <p:ph type="title"/>
          </p:nvPr>
        </p:nvSpPr>
        <p:spPr/>
        <p:txBody>
          <a:bodyPr/>
          <a:lstStyle/>
          <a:p>
            <a:pPr fontAlgn="auto">
              <a:spcAft>
                <a:spcPts val="0"/>
              </a:spcAft>
              <a:defRPr/>
            </a:pPr>
            <a:r>
              <a:rPr lang="pt-BR" smtClean="0"/>
              <a:t>Tipos de releases</a:t>
            </a:r>
          </a:p>
        </p:txBody>
      </p:sp>
    </p:spTree>
    <p:extLst>
      <p:ext uri="{BB962C8B-B14F-4D97-AF65-F5344CB8AC3E}">
        <p14:creationId xmlns:p14="http://schemas.microsoft.com/office/powerpoint/2010/main" xmlns="" val="2190483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539750" y="1773238"/>
            <a:ext cx="8135938" cy="5084762"/>
          </a:xfrm>
        </p:spPr>
        <p:txBody>
          <a:bodyPr/>
          <a:lstStyle/>
          <a:p>
            <a:pPr>
              <a:lnSpc>
                <a:spcPct val="80000"/>
              </a:lnSpc>
            </a:pPr>
            <a:r>
              <a:rPr lang="pt-BR" sz="2100" b="1" smtClean="0">
                <a:solidFill>
                  <a:schemeClr val="accent1"/>
                </a:solidFill>
              </a:rPr>
              <a:t>Artigo</a:t>
            </a:r>
            <a:r>
              <a:rPr lang="pt-BR" sz="2100" smtClean="0"/>
              <a:t>: texto opinativo, cuja redação final é dada pelo jornalista. Publicado em espaços reservados às editorias de opinião. Assessor dá tratamento jornalístico ao texto: ideias e estrutura básica são criadas pelo assessorado. </a:t>
            </a:r>
          </a:p>
          <a:p>
            <a:pPr>
              <a:lnSpc>
                <a:spcPct val="80000"/>
              </a:lnSpc>
            </a:pPr>
            <a:r>
              <a:rPr lang="pt-BR" sz="2100" b="1" smtClean="0">
                <a:solidFill>
                  <a:schemeClr val="accent1"/>
                </a:solidFill>
              </a:rPr>
              <a:t>Rádio e televisão</a:t>
            </a:r>
            <a:r>
              <a:rPr lang="pt-BR" sz="2100" smtClean="0"/>
              <a:t>: Divulgação de eventos em programas de entrevistas, reportagens e notícias diversas. Opção pelo contato telefônico.</a:t>
            </a:r>
          </a:p>
          <a:p>
            <a:pPr>
              <a:lnSpc>
                <a:spcPct val="80000"/>
              </a:lnSpc>
            </a:pPr>
            <a:r>
              <a:rPr lang="pt-BR" sz="2100" b="1" smtClean="0">
                <a:solidFill>
                  <a:schemeClr val="accent1"/>
                </a:solidFill>
              </a:rPr>
              <a:t>Convocação</a:t>
            </a:r>
            <a:r>
              <a:rPr lang="pt-BR" sz="2100" smtClean="0"/>
              <a:t>: carta informando como está a cobertura jornalística de determinado evento. Redigido em papel timbrado (não em laudas).</a:t>
            </a:r>
          </a:p>
          <a:p>
            <a:pPr>
              <a:lnSpc>
                <a:spcPct val="80000"/>
              </a:lnSpc>
            </a:pPr>
            <a:r>
              <a:rPr lang="pt-BR" sz="2100" b="1" smtClean="0">
                <a:solidFill>
                  <a:schemeClr val="accent1"/>
                </a:solidFill>
              </a:rPr>
              <a:t>Cobertura</a:t>
            </a:r>
            <a:r>
              <a:rPr lang="pt-BR" sz="2100" smtClean="0"/>
              <a:t>: resultado do acompanhamento de um evento, durante sua realização.</a:t>
            </a:r>
          </a:p>
          <a:p>
            <a:pPr>
              <a:lnSpc>
                <a:spcPct val="80000"/>
              </a:lnSpc>
            </a:pPr>
            <a:r>
              <a:rPr lang="pt-BR" sz="2100" b="1" smtClean="0">
                <a:solidFill>
                  <a:schemeClr val="accent1"/>
                </a:solidFill>
              </a:rPr>
              <a:t>Nota oficial: </a:t>
            </a:r>
            <a:r>
              <a:rPr lang="pt-BR" sz="2100" smtClean="0"/>
              <a:t>situações críticas que exigem posicionamento definido.</a:t>
            </a:r>
          </a:p>
          <a:p>
            <a:pPr>
              <a:lnSpc>
                <a:spcPct val="80000"/>
              </a:lnSpc>
            </a:pPr>
            <a:r>
              <a:rPr lang="pt-BR" sz="2100" b="1" smtClean="0">
                <a:solidFill>
                  <a:schemeClr val="accent1"/>
                </a:solidFill>
              </a:rPr>
              <a:t>Comunicado</a:t>
            </a:r>
            <a:r>
              <a:rPr lang="pt-BR" sz="2100" smtClean="0">
                <a:solidFill>
                  <a:schemeClr val="accent1"/>
                </a:solidFill>
              </a:rPr>
              <a:t>: </a:t>
            </a:r>
            <a:r>
              <a:rPr lang="pt-BR" sz="2100" smtClean="0"/>
              <a:t>informação para o jornalista e não para o veículo. Indica contatos com uma fonte</a:t>
            </a:r>
            <a:r>
              <a:rPr lang="pt-BR" sz="2100" b="1" smtClean="0"/>
              <a:t>.</a:t>
            </a:r>
          </a:p>
        </p:txBody>
      </p:sp>
      <p:sp>
        <p:nvSpPr>
          <p:cNvPr id="51202" name="Rectangle 2"/>
          <p:cNvSpPr>
            <a:spLocks noGrp="1" noChangeArrowheads="1"/>
          </p:cNvSpPr>
          <p:nvPr>
            <p:ph type="title"/>
          </p:nvPr>
        </p:nvSpPr>
        <p:spPr/>
        <p:txBody>
          <a:bodyPr/>
          <a:lstStyle/>
          <a:p>
            <a:pPr fontAlgn="auto">
              <a:spcAft>
                <a:spcPts val="0"/>
              </a:spcAft>
              <a:defRPr/>
            </a:pPr>
            <a:r>
              <a:rPr lang="pt-BR" smtClean="0"/>
              <a:t>Tipos de releases</a:t>
            </a:r>
          </a:p>
        </p:txBody>
      </p:sp>
    </p:spTree>
    <p:extLst>
      <p:ext uri="{BB962C8B-B14F-4D97-AF65-F5344CB8AC3E}">
        <p14:creationId xmlns:p14="http://schemas.microsoft.com/office/powerpoint/2010/main" xmlns="" val="2481234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p:txBody>
          <a:bodyPr/>
          <a:lstStyle/>
          <a:p>
            <a:pPr>
              <a:lnSpc>
                <a:spcPct val="90000"/>
              </a:lnSpc>
            </a:pPr>
            <a:r>
              <a:rPr lang="pt-BR" sz="2100" b="1" dirty="0" smtClean="0"/>
              <a:t>Informativo:</a:t>
            </a:r>
            <a:r>
              <a:rPr lang="pt-BR" sz="2100" dirty="0" smtClean="0"/>
              <a:t> gênero fundamental de release, por enfatizar o fato em seu estado puro, limitando-se à descrição de seus aspectos principais.</a:t>
            </a:r>
          </a:p>
          <a:p>
            <a:pPr>
              <a:lnSpc>
                <a:spcPct val="90000"/>
              </a:lnSpc>
              <a:buFont typeface="Wingdings" pitchFamily="2" charset="2"/>
              <a:buNone/>
            </a:pPr>
            <a:endParaRPr lang="pt-BR" sz="2100" dirty="0" smtClean="0"/>
          </a:p>
          <a:p>
            <a:pPr>
              <a:lnSpc>
                <a:spcPct val="90000"/>
              </a:lnSpc>
            </a:pPr>
            <a:r>
              <a:rPr lang="pt-BR" sz="2100" b="1" dirty="0" smtClean="0"/>
              <a:t>Interpretativo: </a:t>
            </a:r>
            <a:r>
              <a:rPr lang="pt-BR" sz="2100" dirty="0" smtClean="0"/>
              <a:t>representa aprofundamento qualitativo da informação (raro, pois é o jornalista que deve interpretar). É constituído de elementos adicionais que tornam a informação mais explícita e contextualizada (estatísticas, implicações sociais, causas e </a:t>
            </a:r>
            <a:r>
              <a:rPr lang="pt-BR" sz="2100" dirty="0" err="1" smtClean="0"/>
              <a:t>conseqüências</a:t>
            </a:r>
            <a:r>
              <a:rPr lang="pt-BR" sz="2100" dirty="0" smtClean="0"/>
              <a:t> etc.).</a:t>
            </a:r>
          </a:p>
          <a:p>
            <a:pPr>
              <a:lnSpc>
                <a:spcPct val="90000"/>
              </a:lnSpc>
              <a:buFont typeface="Wingdings" pitchFamily="2" charset="2"/>
              <a:buNone/>
            </a:pPr>
            <a:endParaRPr lang="pt-BR" sz="2100" dirty="0" smtClean="0"/>
          </a:p>
          <a:p>
            <a:pPr>
              <a:lnSpc>
                <a:spcPct val="90000"/>
              </a:lnSpc>
            </a:pPr>
            <a:r>
              <a:rPr lang="pt-BR" sz="2100" b="1" dirty="0" smtClean="0"/>
              <a:t>Opinativo</a:t>
            </a:r>
            <a:r>
              <a:rPr lang="pt-BR" sz="2100" dirty="0" smtClean="0"/>
              <a:t>: é o ponto de vista expresso, juízo que se faz do assunto. Em AI, o único espaço em que cabe é no artigo (assinado pelo assessorado).</a:t>
            </a:r>
            <a:endParaRPr lang="pt-BR" sz="2100" b="1" dirty="0" smtClean="0"/>
          </a:p>
        </p:txBody>
      </p:sp>
      <p:sp>
        <p:nvSpPr>
          <p:cNvPr id="52226" name="Rectangle 2"/>
          <p:cNvSpPr>
            <a:spLocks noGrp="1" noChangeArrowheads="1"/>
          </p:cNvSpPr>
          <p:nvPr>
            <p:ph type="title"/>
          </p:nvPr>
        </p:nvSpPr>
        <p:spPr/>
        <p:txBody>
          <a:bodyPr/>
          <a:lstStyle/>
          <a:p>
            <a:pPr fontAlgn="auto">
              <a:spcAft>
                <a:spcPts val="0"/>
              </a:spcAft>
              <a:defRPr/>
            </a:pPr>
            <a:r>
              <a:rPr lang="pt-BR" smtClean="0"/>
              <a:t>Release e gêneros jornalísticos</a:t>
            </a:r>
          </a:p>
        </p:txBody>
      </p:sp>
    </p:spTree>
    <p:extLst>
      <p:ext uri="{BB962C8B-B14F-4D97-AF65-F5344CB8AC3E}">
        <p14:creationId xmlns:p14="http://schemas.microsoft.com/office/powerpoint/2010/main" xmlns="" val="2219817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pPr>
              <a:spcBef>
                <a:spcPts val="1200"/>
              </a:spcBef>
            </a:pPr>
            <a:r>
              <a:rPr lang="pt-BR" sz="2200" dirty="0" smtClean="0"/>
              <a:t>Confusão conceitual: Assessoria de Imprensa x Assessoria de Comunicação</a:t>
            </a:r>
          </a:p>
          <a:p>
            <a:pPr>
              <a:spcBef>
                <a:spcPts val="1200"/>
              </a:spcBef>
            </a:pPr>
            <a:r>
              <a:rPr lang="pt-BR" sz="2200" dirty="0" smtClean="0"/>
              <a:t>Para aprimorar o fluxo de informações com seus </a:t>
            </a:r>
            <a:r>
              <a:rPr lang="pt-BR" sz="2200" b="1" dirty="0" smtClean="0"/>
              <a:t>públicos</a:t>
            </a:r>
            <a:r>
              <a:rPr lang="pt-BR" sz="2200" dirty="0" smtClean="0"/>
              <a:t> interno e externo, instituições utilizam serviços de uma assessoria de Comunicação (interna ou contratada). </a:t>
            </a:r>
          </a:p>
        </p:txBody>
      </p:sp>
      <p:sp>
        <p:nvSpPr>
          <p:cNvPr id="5122" name="Rectangle 2"/>
          <p:cNvSpPr>
            <a:spLocks noGrp="1" noChangeArrowheads="1"/>
          </p:cNvSpPr>
          <p:nvPr>
            <p:ph type="title"/>
          </p:nvPr>
        </p:nvSpPr>
        <p:spPr/>
        <p:txBody>
          <a:bodyPr>
            <a:normAutofit/>
          </a:bodyPr>
          <a:lstStyle/>
          <a:p>
            <a:pPr fontAlgn="auto">
              <a:spcAft>
                <a:spcPts val="0"/>
              </a:spcAft>
              <a:defRPr/>
            </a:pPr>
            <a:r>
              <a:rPr lang="pt-BR" dirty="0" smtClean="0"/>
              <a:t>Conceitos básicos</a:t>
            </a:r>
          </a:p>
        </p:txBody>
      </p:sp>
    </p:spTree>
    <p:extLst>
      <p:ext uri="{BB962C8B-B14F-4D97-AF65-F5344CB8AC3E}">
        <p14:creationId xmlns:p14="http://schemas.microsoft.com/office/powerpoint/2010/main" xmlns="" val="311232101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p:txBody>
          <a:bodyPr/>
          <a:lstStyle/>
          <a:p>
            <a:r>
              <a:rPr lang="pt-BR" sz="2200" dirty="0" smtClean="0"/>
              <a:t>O texto deve ser produzido dentro de critérios para seleção e tratamento das informações. </a:t>
            </a:r>
          </a:p>
          <a:p>
            <a:r>
              <a:rPr lang="pt-BR" sz="2200" dirty="0" smtClean="0"/>
              <a:t>O estilo jornalístico é marcado por:</a:t>
            </a:r>
          </a:p>
          <a:p>
            <a:pPr lvl="1"/>
            <a:r>
              <a:rPr lang="pt-BR" sz="2000" dirty="0" smtClean="0"/>
              <a:t>Frases breves</a:t>
            </a:r>
          </a:p>
          <a:p>
            <a:pPr lvl="1"/>
            <a:r>
              <a:rPr lang="pt-BR" sz="2000" dirty="0" smtClean="0"/>
              <a:t>Palavras curtas</a:t>
            </a:r>
          </a:p>
          <a:p>
            <a:pPr lvl="1"/>
            <a:r>
              <a:rPr lang="pt-BR" sz="2000" dirty="0" smtClean="0"/>
              <a:t>Preferência pelo vocabulário usual</a:t>
            </a:r>
          </a:p>
          <a:p>
            <a:pPr lvl="1"/>
            <a:r>
              <a:rPr lang="pt-BR" sz="2000" dirty="0" smtClean="0"/>
              <a:t>Ordem direta (sujeito, verbo e complemento)</a:t>
            </a:r>
          </a:p>
          <a:p>
            <a:pPr lvl="1"/>
            <a:r>
              <a:rPr lang="pt-BR" sz="2000" dirty="0" smtClean="0"/>
              <a:t>Utilização restrita de adjetivos </a:t>
            </a:r>
          </a:p>
          <a:p>
            <a:pPr lvl="1"/>
            <a:r>
              <a:rPr lang="pt-BR" sz="2000" dirty="0" smtClean="0"/>
              <a:t>Verbos vigorosos (voz ativa)</a:t>
            </a:r>
          </a:p>
          <a:p>
            <a:pPr lvl="1"/>
            <a:r>
              <a:rPr lang="pt-BR" sz="2000" dirty="0" smtClean="0"/>
              <a:t>Posição positiva (“recusar” ao invés de “não aceitar”).</a:t>
            </a:r>
          </a:p>
        </p:txBody>
      </p:sp>
      <p:sp>
        <p:nvSpPr>
          <p:cNvPr id="53250" name="Rectangle 2"/>
          <p:cNvSpPr>
            <a:spLocks noGrp="1" noChangeArrowheads="1"/>
          </p:cNvSpPr>
          <p:nvPr>
            <p:ph type="title"/>
          </p:nvPr>
        </p:nvSpPr>
        <p:spPr/>
        <p:txBody>
          <a:bodyPr/>
          <a:lstStyle/>
          <a:p>
            <a:pPr fontAlgn="auto">
              <a:spcAft>
                <a:spcPts val="0"/>
              </a:spcAft>
              <a:defRPr/>
            </a:pPr>
            <a:r>
              <a:rPr lang="pt-BR" smtClean="0"/>
              <a:t>Tratamento da informação</a:t>
            </a:r>
          </a:p>
        </p:txBody>
      </p:sp>
    </p:spTree>
    <p:extLst>
      <p:ext uri="{BB962C8B-B14F-4D97-AF65-F5344CB8AC3E}">
        <p14:creationId xmlns:p14="http://schemas.microsoft.com/office/powerpoint/2010/main" xmlns="" val="1053361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p:txBody>
          <a:bodyPr/>
          <a:lstStyle/>
          <a:p>
            <a:r>
              <a:rPr lang="pt-BR" sz="2600" smtClean="0"/>
              <a:t>Informações são hierarquizadas em ordem decrescente de importância.</a:t>
            </a:r>
          </a:p>
        </p:txBody>
      </p:sp>
      <p:sp>
        <p:nvSpPr>
          <p:cNvPr id="54274" name="Rectangle 2"/>
          <p:cNvSpPr>
            <a:spLocks noGrp="1" noChangeArrowheads="1"/>
          </p:cNvSpPr>
          <p:nvPr>
            <p:ph type="title"/>
          </p:nvPr>
        </p:nvSpPr>
        <p:spPr/>
        <p:txBody>
          <a:bodyPr/>
          <a:lstStyle/>
          <a:p>
            <a:pPr fontAlgn="auto">
              <a:spcAft>
                <a:spcPts val="0"/>
              </a:spcAft>
              <a:defRPr/>
            </a:pPr>
            <a:r>
              <a:rPr lang="pt-BR" smtClean="0"/>
              <a:t>Técnica da pirâmide invertida</a:t>
            </a:r>
          </a:p>
        </p:txBody>
      </p:sp>
      <p:sp>
        <p:nvSpPr>
          <p:cNvPr id="58372" name="AutoShape 4"/>
          <p:cNvSpPr>
            <a:spLocks noChangeArrowheads="1"/>
          </p:cNvSpPr>
          <p:nvPr/>
        </p:nvSpPr>
        <p:spPr bwMode="auto">
          <a:xfrm rot="10800000">
            <a:off x="900113" y="3068638"/>
            <a:ext cx="3671887" cy="2447925"/>
          </a:xfrm>
          <a:prstGeom prst="triangle">
            <a:avLst>
              <a:gd name="adj" fmla="val 47412"/>
            </a:avLst>
          </a:prstGeom>
          <a:solidFill>
            <a:schemeClr val="accent1"/>
          </a:solidFill>
          <a:ln w="9525" algn="ctr">
            <a:solidFill>
              <a:schemeClr val="tx1"/>
            </a:solidFill>
            <a:miter lim="800000"/>
            <a:headEnd/>
            <a:tailEnd/>
          </a:ln>
        </p:spPr>
        <p:txBody>
          <a:bodyPr wrap="none" anchor="ctr"/>
          <a:lstStyle/>
          <a:p>
            <a:endParaRPr lang="pt-BR"/>
          </a:p>
        </p:txBody>
      </p:sp>
      <p:sp>
        <p:nvSpPr>
          <p:cNvPr id="58373" name="Line 5"/>
          <p:cNvSpPr>
            <a:spLocks noChangeShapeType="1"/>
          </p:cNvSpPr>
          <p:nvPr/>
        </p:nvSpPr>
        <p:spPr bwMode="auto">
          <a:xfrm>
            <a:off x="1547813" y="3933825"/>
            <a:ext cx="244792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pt-BR"/>
          </a:p>
        </p:txBody>
      </p:sp>
      <p:sp>
        <p:nvSpPr>
          <p:cNvPr id="58374" name="Text Box 6"/>
          <p:cNvSpPr txBox="1">
            <a:spLocks noChangeArrowheads="1"/>
          </p:cNvSpPr>
          <p:nvPr/>
        </p:nvSpPr>
        <p:spPr bwMode="auto">
          <a:xfrm>
            <a:off x="2268538" y="3357563"/>
            <a:ext cx="10795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eaLnBrk="1" hangingPunct="1">
              <a:spcBef>
                <a:spcPct val="50000"/>
              </a:spcBef>
            </a:pPr>
            <a:r>
              <a:rPr lang="pt-BR" i="0"/>
              <a:t>LEAD</a:t>
            </a:r>
          </a:p>
        </p:txBody>
      </p:sp>
      <p:sp>
        <p:nvSpPr>
          <p:cNvPr id="58375" name="Text Box 7"/>
          <p:cNvSpPr txBox="1">
            <a:spLocks noChangeArrowheads="1"/>
          </p:cNvSpPr>
          <p:nvPr/>
        </p:nvSpPr>
        <p:spPr bwMode="auto">
          <a:xfrm>
            <a:off x="2268538" y="4292600"/>
            <a:ext cx="1223962"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eaLnBrk="1" hangingPunct="1">
              <a:spcBef>
                <a:spcPct val="50000"/>
              </a:spcBef>
            </a:pPr>
            <a:r>
              <a:rPr lang="pt-BR" i="0"/>
              <a:t>CORPO</a:t>
            </a:r>
          </a:p>
        </p:txBody>
      </p:sp>
      <p:sp>
        <p:nvSpPr>
          <p:cNvPr id="58376" name="Line 8"/>
          <p:cNvSpPr>
            <a:spLocks noChangeShapeType="1"/>
          </p:cNvSpPr>
          <p:nvPr/>
        </p:nvSpPr>
        <p:spPr bwMode="auto">
          <a:xfrm>
            <a:off x="3995738" y="3933825"/>
            <a:ext cx="4537075"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pt-BR"/>
          </a:p>
        </p:txBody>
      </p:sp>
      <p:sp>
        <p:nvSpPr>
          <p:cNvPr id="58377" name="Text Box 9"/>
          <p:cNvSpPr txBox="1">
            <a:spLocks noChangeArrowheads="1"/>
          </p:cNvSpPr>
          <p:nvPr/>
        </p:nvSpPr>
        <p:spPr bwMode="auto">
          <a:xfrm>
            <a:off x="4716463" y="2852738"/>
            <a:ext cx="3887787" cy="1061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pt-BR" b="1" i="0" dirty="0" smtClean="0">
                <a:solidFill>
                  <a:schemeClr val="tx2"/>
                </a:solidFill>
              </a:rPr>
              <a:t>O que, </a:t>
            </a:r>
            <a:r>
              <a:rPr lang="pt-BR" b="1" i="0" dirty="0">
                <a:solidFill>
                  <a:schemeClr val="tx2"/>
                </a:solidFill>
              </a:rPr>
              <a:t>quem, quando, </a:t>
            </a:r>
            <a:r>
              <a:rPr lang="pt-BR" b="1" i="0" dirty="0" smtClean="0">
                <a:solidFill>
                  <a:schemeClr val="tx2"/>
                </a:solidFill>
              </a:rPr>
              <a:t>onde, indicação </a:t>
            </a:r>
            <a:r>
              <a:rPr lang="pt-BR" b="1" i="0" dirty="0">
                <a:solidFill>
                  <a:schemeClr val="tx2"/>
                </a:solidFill>
              </a:rPr>
              <a:t>do </a:t>
            </a:r>
            <a:r>
              <a:rPr lang="pt-BR" b="1" i="0" dirty="0" smtClean="0">
                <a:solidFill>
                  <a:schemeClr val="tx2"/>
                </a:solidFill>
              </a:rPr>
              <a:t>porquê</a:t>
            </a:r>
            <a:endParaRPr lang="pt-BR" b="1" i="0" dirty="0">
              <a:solidFill>
                <a:schemeClr val="tx2"/>
              </a:solidFill>
            </a:endParaRPr>
          </a:p>
          <a:p>
            <a:pPr eaLnBrk="1" hangingPunct="1">
              <a:spcBef>
                <a:spcPct val="50000"/>
              </a:spcBef>
            </a:pPr>
            <a:r>
              <a:rPr lang="pt-BR" dirty="0" err="1"/>
              <a:t>What</a:t>
            </a:r>
            <a:r>
              <a:rPr lang="pt-BR" dirty="0"/>
              <a:t>, </a:t>
            </a:r>
            <a:r>
              <a:rPr lang="pt-BR" dirty="0" err="1"/>
              <a:t>who</a:t>
            </a:r>
            <a:r>
              <a:rPr lang="pt-BR" dirty="0"/>
              <a:t>, </a:t>
            </a:r>
            <a:r>
              <a:rPr lang="pt-BR" dirty="0" err="1"/>
              <a:t>when</a:t>
            </a:r>
            <a:r>
              <a:rPr lang="pt-BR" dirty="0"/>
              <a:t>, </a:t>
            </a:r>
            <a:r>
              <a:rPr lang="pt-BR" dirty="0" err="1" smtClean="0"/>
              <a:t>where</a:t>
            </a:r>
            <a:r>
              <a:rPr lang="pt-BR" dirty="0" smtClean="0"/>
              <a:t>, </a:t>
            </a:r>
            <a:r>
              <a:rPr lang="pt-BR" dirty="0" err="1"/>
              <a:t>why</a:t>
            </a:r>
            <a:endParaRPr lang="pt-BR" dirty="0"/>
          </a:p>
        </p:txBody>
      </p:sp>
      <p:sp>
        <p:nvSpPr>
          <p:cNvPr id="58378" name="Text Box 10"/>
          <p:cNvSpPr txBox="1">
            <a:spLocks noChangeArrowheads="1"/>
          </p:cNvSpPr>
          <p:nvPr/>
        </p:nvSpPr>
        <p:spPr bwMode="auto">
          <a:xfrm>
            <a:off x="4716463" y="4292600"/>
            <a:ext cx="3887787"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pt-BR" b="1" i="0" dirty="0">
                <a:solidFill>
                  <a:schemeClr val="tx2"/>
                </a:solidFill>
              </a:rPr>
              <a:t>Desenvolvimento </a:t>
            </a:r>
            <a:r>
              <a:rPr lang="pt-BR" b="1" i="0" dirty="0" smtClean="0">
                <a:solidFill>
                  <a:schemeClr val="tx2"/>
                </a:solidFill>
              </a:rPr>
              <a:t>do </a:t>
            </a:r>
            <a:r>
              <a:rPr lang="pt-BR" b="1" i="0" dirty="0">
                <a:solidFill>
                  <a:schemeClr val="tx2"/>
                </a:solidFill>
              </a:rPr>
              <a:t>porquê do assunto</a:t>
            </a:r>
          </a:p>
        </p:txBody>
      </p:sp>
    </p:spTree>
    <p:extLst>
      <p:ext uri="{BB962C8B-B14F-4D97-AF65-F5344CB8AC3E}">
        <p14:creationId xmlns:p14="http://schemas.microsoft.com/office/powerpoint/2010/main" xmlns="" val="3527056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457200" y="1719263"/>
            <a:ext cx="8229600" cy="4733925"/>
          </a:xfrm>
        </p:spPr>
        <p:txBody>
          <a:bodyPr lIns="92075" tIns="46038" rIns="92075" bIns="46038"/>
          <a:lstStyle/>
          <a:p>
            <a:pPr>
              <a:lnSpc>
                <a:spcPct val="90000"/>
              </a:lnSpc>
            </a:pPr>
            <a:r>
              <a:rPr lang="pt-BR" sz="2600" smtClean="0"/>
              <a:t>Instituição é mais forte que seus representantes. </a:t>
            </a:r>
          </a:p>
          <a:p>
            <a:pPr>
              <a:lnSpc>
                <a:spcPct val="90000"/>
              </a:lnSpc>
            </a:pPr>
            <a:r>
              <a:rPr lang="pt-BR" sz="2600" b="1" smtClean="0"/>
              <a:t>GERAL</a:t>
            </a:r>
          </a:p>
          <a:p>
            <a:pPr>
              <a:lnSpc>
                <a:spcPct val="90000"/>
              </a:lnSpc>
              <a:buFont typeface="Wingdings" pitchFamily="2" charset="2"/>
              <a:buNone/>
            </a:pPr>
            <a:r>
              <a:rPr lang="pt-BR" sz="2600" smtClean="0"/>
              <a:t>“As vendas na indústria paulista caíram 15% no mês de janeiro, segundo a FIESP</a:t>
            </a:r>
            <a:r>
              <a:rPr lang="pt-BR" sz="2600" b="1" smtClean="0"/>
              <a:t> .”</a:t>
            </a:r>
          </a:p>
          <a:p>
            <a:pPr>
              <a:lnSpc>
                <a:spcPct val="90000"/>
              </a:lnSpc>
            </a:pPr>
            <a:r>
              <a:rPr lang="pt-BR" sz="2600" b="1" smtClean="0"/>
              <a:t>E não:</a:t>
            </a:r>
          </a:p>
          <a:p>
            <a:pPr>
              <a:lnSpc>
                <a:spcPct val="90000"/>
              </a:lnSpc>
              <a:buFont typeface="Wingdings" pitchFamily="2" charset="2"/>
              <a:buNone/>
            </a:pPr>
            <a:r>
              <a:rPr lang="pt-BR" sz="2600" smtClean="0"/>
              <a:t>“As vendas na indústria paulista caíram 15% no mês de janeiro, segundo o presidente da FIESP, fulano de tal.”</a:t>
            </a:r>
          </a:p>
          <a:p>
            <a:pPr>
              <a:lnSpc>
                <a:spcPct val="90000"/>
              </a:lnSpc>
            </a:pPr>
            <a:r>
              <a:rPr lang="pt-BR" sz="2600" b="1" smtClean="0"/>
              <a:t>Mas em política...</a:t>
            </a:r>
          </a:p>
          <a:p>
            <a:pPr>
              <a:lnSpc>
                <a:spcPct val="90000"/>
              </a:lnSpc>
            </a:pPr>
            <a:endParaRPr lang="pt-BR" sz="2600" b="1" smtClean="0"/>
          </a:p>
        </p:txBody>
      </p:sp>
      <p:sp>
        <p:nvSpPr>
          <p:cNvPr id="55298" name="Rectangle 2"/>
          <p:cNvSpPr>
            <a:spLocks noGrp="1" noChangeArrowheads="1"/>
          </p:cNvSpPr>
          <p:nvPr>
            <p:ph type="title"/>
          </p:nvPr>
        </p:nvSpPr>
        <p:spPr/>
        <p:txBody>
          <a:bodyPr lIns="92075" tIns="46038" rIns="92075" bIns="46038"/>
          <a:lstStyle/>
          <a:p>
            <a:pPr fontAlgn="auto">
              <a:spcAft>
                <a:spcPts val="0"/>
              </a:spcAft>
              <a:defRPr/>
            </a:pPr>
            <a:r>
              <a:rPr lang="pt-BR" smtClean="0"/>
              <a:t>Foco: o político ou entidade</a:t>
            </a:r>
          </a:p>
        </p:txBody>
      </p:sp>
    </p:spTree>
    <p:extLst>
      <p:ext uri="{BB962C8B-B14F-4D97-AF65-F5344CB8AC3E}">
        <p14:creationId xmlns:p14="http://schemas.microsoft.com/office/powerpoint/2010/main" xmlns="" val="613762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p:txBody>
          <a:bodyPr/>
          <a:lstStyle/>
          <a:p>
            <a:r>
              <a:rPr lang="pt-BR" sz="2600" smtClean="0"/>
              <a:t>Explicar toda terminologia.</a:t>
            </a:r>
          </a:p>
          <a:p>
            <a:r>
              <a:rPr lang="pt-BR" sz="2600" smtClean="0"/>
              <a:t>Considerar detalhes.</a:t>
            </a:r>
          </a:p>
          <a:p>
            <a:r>
              <a:rPr lang="pt-BR" sz="2600" smtClean="0"/>
              <a:t>Dar crédito a informações que possam parecer baseadas em interesses não-jornalísticos.</a:t>
            </a:r>
          </a:p>
          <a:p>
            <a:pPr lvl="1"/>
            <a:r>
              <a:rPr lang="pt-BR" sz="2200" smtClean="0"/>
              <a:t>“Segundo o diretor geral, fulano de tal, o objetivo do evento é....”</a:t>
            </a:r>
          </a:p>
          <a:p>
            <a:pPr lvl="1"/>
            <a:r>
              <a:rPr lang="pt-BR" sz="2200" smtClean="0"/>
              <a:t>NÃO: “O objetivo do evento é...”</a:t>
            </a:r>
          </a:p>
        </p:txBody>
      </p:sp>
      <p:sp>
        <p:nvSpPr>
          <p:cNvPr id="56322" name="Rectangle 2"/>
          <p:cNvSpPr>
            <a:spLocks noGrp="1" noChangeArrowheads="1"/>
          </p:cNvSpPr>
          <p:nvPr>
            <p:ph type="title"/>
          </p:nvPr>
        </p:nvSpPr>
        <p:spPr/>
        <p:txBody>
          <a:bodyPr/>
          <a:lstStyle/>
          <a:p>
            <a:pPr fontAlgn="auto">
              <a:spcAft>
                <a:spcPts val="0"/>
              </a:spcAft>
              <a:defRPr/>
            </a:pPr>
            <a:r>
              <a:rPr lang="pt-BR" smtClean="0"/>
              <a:t>Terminologia especializada</a:t>
            </a:r>
          </a:p>
        </p:txBody>
      </p:sp>
    </p:spTree>
    <p:extLst>
      <p:ext uri="{BB962C8B-B14F-4D97-AF65-F5344CB8AC3E}">
        <p14:creationId xmlns:p14="http://schemas.microsoft.com/office/powerpoint/2010/main" xmlns="" val="2467290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p:txBody>
          <a:bodyPr/>
          <a:lstStyle/>
          <a:p>
            <a:pPr>
              <a:spcBef>
                <a:spcPts val="1200"/>
              </a:spcBef>
            </a:pPr>
            <a:r>
              <a:rPr lang="pt-BR" sz="2200" smtClean="0"/>
              <a:t>Identificação da assessoria ou do assessorado (logotipo) e da forma de contato com a assessoria de imprensa (endereço, fone, e-mail, redes sociais)</a:t>
            </a:r>
          </a:p>
          <a:p>
            <a:pPr>
              <a:spcBef>
                <a:spcPts val="1200"/>
              </a:spcBef>
            </a:pPr>
            <a:r>
              <a:rPr lang="pt-BR" sz="2200" smtClean="0"/>
              <a:t>LAUDA: 20 linhas de 70 toques (1.400 caracteres)</a:t>
            </a:r>
          </a:p>
          <a:p>
            <a:pPr>
              <a:spcBef>
                <a:spcPts val="1200"/>
              </a:spcBef>
            </a:pPr>
            <a:r>
              <a:rPr lang="pt-BR" sz="2200" smtClean="0"/>
              <a:t>Padrão – até 1 lauda – 1 folha (impressa)</a:t>
            </a:r>
          </a:p>
          <a:p>
            <a:pPr>
              <a:spcBef>
                <a:spcPts val="1200"/>
              </a:spcBef>
            </a:pPr>
            <a:r>
              <a:rPr lang="pt-BR" sz="2200" smtClean="0"/>
              <a:t>Especial e artigo – características da publicação a que se destina</a:t>
            </a:r>
          </a:p>
          <a:p>
            <a:pPr>
              <a:spcBef>
                <a:spcPts val="1200"/>
              </a:spcBef>
            </a:pPr>
            <a:r>
              <a:rPr lang="pt-BR" sz="2200" smtClean="0"/>
              <a:t>O título x o assunto/subject do e-mail</a:t>
            </a:r>
          </a:p>
        </p:txBody>
      </p:sp>
      <p:sp>
        <p:nvSpPr>
          <p:cNvPr id="57346" name="Rectangle 2"/>
          <p:cNvSpPr>
            <a:spLocks noGrp="1" noChangeArrowheads="1"/>
          </p:cNvSpPr>
          <p:nvPr>
            <p:ph type="title"/>
          </p:nvPr>
        </p:nvSpPr>
        <p:spPr/>
        <p:txBody>
          <a:bodyPr/>
          <a:lstStyle/>
          <a:p>
            <a:pPr fontAlgn="auto">
              <a:spcAft>
                <a:spcPts val="0"/>
              </a:spcAft>
              <a:defRPr/>
            </a:pPr>
            <a:r>
              <a:rPr lang="pt-BR" smtClean="0"/>
              <a:t>Release</a:t>
            </a:r>
          </a:p>
        </p:txBody>
      </p:sp>
    </p:spTree>
    <p:extLst>
      <p:ext uri="{BB962C8B-B14F-4D97-AF65-F5344CB8AC3E}">
        <p14:creationId xmlns:p14="http://schemas.microsoft.com/office/powerpoint/2010/main" xmlns="" val="3944282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idx="1"/>
          </p:nvPr>
        </p:nvSpPr>
        <p:spPr>
          <a:xfrm>
            <a:off x="457200" y="1719263"/>
            <a:ext cx="8229600" cy="4805362"/>
          </a:xfrm>
        </p:spPr>
        <p:txBody>
          <a:bodyPr/>
          <a:lstStyle/>
          <a:p>
            <a:pPr>
              <a:lnSpc>
                <a:spcPct val="80000"/>
              </a:lnSpc>
            </a:pPr>
            <a:r>
              <a:rPr lang="pt-BR" sz="2200" smtClean="0"/>
              <a:t>Deve anunciar, de forma atraente, o assunto do release, resumindo-o.</a:t>
            </a:r>
          </a:p>
          <a:p>
            <a:pPr>
              <a:lnSpc>
                <a:spcPct val="80000"/>
              </a:lnSpc>
            </a:pPr>
            <a:r>
              <a:rPr lang="pt-BR" sz="2200" smtClean="0"/>
              <a:t>Tamanho: ideal é de até 2 linhas (centralizado)</a:t>
            </a:r>
          </a:p>
          <a:p>
            <a:pPr>
              <a:lnSpc>
                <a:spcPct val="80000"/>
              </a:lnSpc>
            </a:pPr>
            <a:r>
              <a:rPr lang="pt-BR" sz="2200" smtClean="0"/>
              <a:t>Evite nome da entidade/assessorado no título</a:t>
            </a:r>
          </a:p>
          <a:p>
            <a:pPr lvl="1">
              <a:lnSpc>
                <a:spcPct val="80000"/>
              </a:lnSpc>
            </a:pPr>
            <a:r>
              <a:rPr lang="pt-BR" sz="2000" smtClean="0"/>
              <a:t>“Seminário discute crise política no país”</a:t>
            </a:r>
          </a:p>
          <a:p>
            <a:pPr lvl="1">
              <a:lnSpc>
                <a:spcPct val="80000"/>
              </a:lnSpc>
            </a:pPr>
            <a:r>
              <a:rPr lang="pt-BR" sz="2000" b="1" smtClean="0"/>
              <a:t>Não</a:t>
            </a:r>
            <a:r>
              <a:rPr lang="pt-BR" sz="2000" smtClean="0"/>
              <a:t>: “Assembleia promove seminário sobre a crise” – reservar para </a:t>
            </a:r>
            <a:r>
              <a:rPr lang="pt-BR" sz="2000" i="1" smtClean="0"/>
              <a:t>subject</a:t>
            </a:r>
          </a:p>
          <a:p>
            <a:pPr>
              <a:lnSpc>
                <a:spcPct val="80000"/>
              </a:lnSpc>
            </a:pPr>
            <a:r>
              <a:rPr lang="pt-BR" sz="2200" smtClean="0"/>
              <a:t>Nome do assessorado ou autor: depende da notoriedade e do veículo</a:t>
            </a:r>
          </a:p>
          <a:p>
            <a:pPr lvl="1">
              <a:lnSpc>
                <a:spcPct val="80000"/>
              </a:lnSpc>
            </a:pPr>
            <a:r>
              <a:rPr lang="pt-BR" sz="2000" b="1" smtClean="0"/>
              <a:t>Não</a:t>
            </a:r>
            <a:r>
              <a:rPr lang="pt-BR" sz="2000" smtClean="0"/>
              <a:t>: “Skaf critica o aumento de juros”</a:t>
            </a:r>
            <a:endParaRPr lang="pt-BR" sz="2000" i="1" smtClean="0"/>
          </a:p>
          <a:p>
            <a:pPr lvl="1">
              <a:lnSpc>
                <a:spcPct val="80000"/>
              </a:lnSpc>
            </a:pPr>
            <a:r>
              <a:rPr lang="pt-BR" sz="2000" smtClean="0"/>
              <a:t>MAS: “Presidente da Fiesp critica o aumento de juros</a:t>
            </a:r>
            <a:r>
              <a:rPr lang="pt-BR" sz="2000" i="1" smtClean="0"/>
              <a:t>” </a:t>
            </a:r>
          </a:p>
        </p:txBody>
      </p:sp>
      <p:sp>
        <p:nvSpPr>
          <p:cNvPr id="58370" name="Rectangle 2"/>
          <p:cNvSpPr>
            <a:spLocks noGrp="1" noChangeArrowheads="1"/>
          </p:cNvSpPr>
          <p:nvPr>
            <p:ph type="title"/>
          </p:nvPr>
        </p:nvSpPr>
        <p:spPr/>
        <p:txBody>
          <a:bodyPr/>
          <a:lstStyle/>
          <a:p>
            <a:pPr fontAlgn="auto">
              <a:spcAft>
                <a:spcPts val="0"/>
              </a:spcAft>
              <a:defRPr/>
            </a:pPr>
            <a:r>
              <a:rPr lang="pt-BR" smtClean="0"/>
              <a:t>O título</a:t>
            </a:r>
          </a:p>
        </p:txBody>
      </p:sp>
    </p:spTree>
    <p:extLst>
      <p:ext uri="{BB962C8B-B14F-4D97-AF65-F5344CB8AC3E}">
        <p14:creationId xmlns:p14="http://schemas.microsoft.com/office/powerpoint/2010/main" xmlns="" val="2545152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fontAlgn="auto">
              <a:spcAft>
                <a:spcPts val="0"/>
              </a:spcAft>
              <a:defRPr/>
            </a:pPr>
            <a:r>
              <a:rPr lang="pt-BR" dirty="0" smtClean="0"/>
              <a:t>Algumas regras para títulos</a:t>
            </a:r>
          </a:p>
        </p:txBody>
      </p:sp>
      <p:graphicFrame>
        <p:nvGraphicFramePr>
          <p:cNvPr id="232451" name="Group 3"/>
          <p:cNvGraphicFramePr>
            <a:graphicFrameLocks noGrp="1"/>
          </p:cNvGraphicFramePr>
          <p:nvPr>
            <p:ph type="tbl" idx="1"/>
            <p:extLst>
              <p:ext uri="{D42A27DB-BD31-4B8C-83A1-F6EECF244321}">
                <p14:modId xmlns:p14="http://schemas.microsoft.com/office/powerpoint/2010/main" xmlns="" val="1291681829"/>
              </p:ext>
            </p:extLst>
          </p:nvPr>
        </p:nvGraphicFramePr>
        <p:xfrm>
          <a:off x="683568" y="1340768"/>
          <a:ext cx="7488633" cy="5291308"/>
        </p:xfrm>
        <a:graphic>
          <a:graphicData uri="http://schemas.openxmlformats.org/drawingml/2006/table">
            <a:tbl>
              <a:tblPr/>
              <a:tblGrid>
                <a:gridCol w="2496211"/>
                <a:gridCol w="2496211"/>
                <a:gridCol w="2496211"/>
              </a:tblGrid>
              <a:tr h="38134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2200" b="0" i="0" u="none" strike="noStrike" cap="none" normalizeH="0" baseline="0" dirty="0" smtClean="0">
                          <a:ln>
                            <a:noFill/>
                          </a:ln>
                          <a:solidFill>
                            <a:schemeClr val="tx1"/>
                          </a:solidFill>
                          <a:effectLst/>
                          <a:latin typeface="Arial" charset="0"/>
                        </a:rPr>
                        <a:t>USE</a:t>
                      </a:r>
                    </a:p>
                  </a:txBody>
                  <a:tcPr marL="91429" marR="91429"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2200" b="0" i="0" u="none" strike="noStrike" cap="none" normalizeH="0" baseline="0" dirty="0" smtClean="0">
                          <a:ln>
                            <a:noFill/>
                          </a:ln>
                          <a:solidFill>
                            <a:schemeClr val="tx1"/>
                          </a:solidFill>
                          <a:effectLst/>
                          <a:latin typeface="Arial" charset="0"/>
                        </a:rPr>
                        <a:t>EVITE</a:t>
                      </a:r>
                    </a:p>
                  </a:txBody>
                  <a:tcPr marL="91429" marR="91429"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2200" b="0" i="0" u="none" strike="noStrike" cap="none" normalizeH="0" baseline="0" dirty="0" smtClean="0">
                          <a:ln>
                            <a:noFill/>
                          </a:ln>
                          <a:solidFill>
                            <a:schemeClr val="tx1"/>
                          </a:solidFill>
                          <a:effectLst/>
                          <a:latin typeface="Arial" charset="0"/>
                        </a:rPr>
                        <a:t>NÃO USE</a:t>
                      </a:r>
                    </a:p>
                  </a:txBody>
                  <a:tcPr marL="91429" marR="91429"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r>
              <a:tr h="434739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Verbos preferencialmente no presente (“vai analisar” ou invés de “analisará”), na voz ativa </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 Maiúsculas apenas quando a Língua portuguesa o exigir e conforme critérios jornalísticos.</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De preferência, ordem direta (sujeito, verbo, complemento).</a:t>
                      </a:r>
                    </a:p>
                  </a:txBody>
                  <a:tcPr marL="91429" marR="91429"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Títulos sem verbo</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Verbos no passado ou na voz passiva.</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Pontuação interna.</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Artigos definidos ou indefinidos no início do título.</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Gerúndio ou particípio.</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Formas negativas.</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Condicional (futuro do pretérito)</a:t>
                      </a:r>
                    </a:p>
                  </a:txBody>
                  <a:tcPr marL="91429" marR="91429"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Título todo em maiúscula (</a:t>
                      </a:r>
                      <a:r>
                        <a:rPr kumimoji="0" lang="pt-BR" sz="1800" b="0" i="0" u="none" strike="noStrike" cap="none" normalizeH="0" baseline="0" dirty="0" err="1" smtClean="0">
                          <a:ln>
                            <a:noFill/>
                          </a:ln>
                          <a:solidFill>
                            <a:schemeClr val="tx1"/>
                          </a:solidFill>
                          <a:effectLst/>
                          <a:latin typeface="Arial" charset="0"/>
                        </a:rPr>
                        <a:t>caps</a:t>
                      </a:r>
                      <a:r>
                        <a:rPr kumimoji="0" lang="pt-BR" sz="1800" b="0" i="0" u="none" strike="noStrike" cap="none" normalizeH="0" baseline="0" dirty="0" smtClean="0">
                          <a:ln>
                            <a:noFill/>
                          </a:ln>
                          <a:solidFill>
                            <a:schemeClr val="tx1"/>
                          </a:solidFill>
                          <a:effectLst/>
                          <a:latin typeface="Arial" charset="0"/>
                        </a:rPr>
                        <a:t> </a:t>
                      </a:r>
                      <a:r>
                        <a:rPr kumimoji="0" lang="pt-BR" sz="1800" b="0" i="0" u="none" strike="noStrike" cap="none" normalizeH="0" baseline="0" dirty="0" err="1" smtClean="0">
                          <a:ln>
                            <a:noFill/>
                          </a:ln>
                          <a:solidFill>
                            <a:schemeClr val="tx1"/>
                          </a:solidFill>
                          <a:effectLst/>
                          <a:latin typeface="Arial" charset="0"/>
                        </a:rPr>
                        <a:t>lock</a:t>
                      </a:r>
                      <a:r>
                        <a:rPr kumimoji="0" lang="pt-BR" sz="18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Separação de palavras que compõem uma expressão.</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Ponto final, de exclamação ou de interrogação.</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Palavras para “esticar” ou título e “fechar” a linha.</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Abreviaturas</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1800" b="0" i="0" u="none" strike="noStrike" cap="none" normalizeH="0" baseline="0" dirty="0" smtClean="0">
                          <a:ln>
                            <a:noFill/>
                          </a:ln>
                          <a:solidFill>
                            <a:schemeClr val="tx1"/>
                          </a:solidFill>
                          <a:effectLst/>
                          <a:latin typeface="Arial" charset="0"/>
                        </a:rPr>
                        <a:t>Piadas e trocadilhos.</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endParaRPr kumimoji="0" lang="pt-BR"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endParaRPr kumimoji="0" lang="pt-BR" sz="1800" b="0" i="0" u="none" strike="noStrike" cap="none" normalizeH="0" baseline="0" dirty="0" smtClean="0">
                        <a:ln>
                          <a:noFill/>
                        </a:ln>
                        <a:solidFill>
                          <a:schemeClr val="tx1"/>
                        </a:solidFill>
                        <a:effectLst/>
                        <a:latin typeface="Arial" charset="0"/>
                      </a:endParaRPr>
                    </a:p>
                  </a:txBody>
                  <a:tcPr marL="91429" marR="91429"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Tree>
    <p:extLst>
      <p:ext uri="{BB962C8B-B14F-4D97-AF65-F5344CB8AC3E}">
        <p14:creationId xmlns:p14="http://schemas.microsoft.com/office/powerpoint/2010/main" xmlns="" val="24205879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p:txBody>
          <a:bodyPr/>
          <a:lstStyle/>
          <a:p>
            <a:pPr>
              <a:lnSpc>
                <a:spcPct val="90000"/>
              </a:lnSpc>
              <a:spcBef>
                <a:spcPts val="1200"/>
              </a:spcBef>
            </a:pPr>
            <a:r>
              <a:rPr lang="pt-BR" sz="2200" smtClean="0"/>
              <a:t>Média das convenções adotadas pelos jornais e revistas que vão receber o material informativo. </a:t>
            </a:r>
          </a:p>
          <a:p>
            <a:pPr>
              <a:lnSpc>
                <a:spcPct val="90000"/>
              </a:lnSpc>
              <a:spcBef>
                <a:spcPts val="1200"/>
              </a:spcBef>
            </a:pPr>
            <a:r>
              <a:rPr lang="pt-BR" sz="2200" smtClean="0"/>
              <a:t>O release não deve ser confundido com mensagem institucional (de caráter publicitário ou RP). Do ponto de vista do AI, a imagem positiva será conseqüência de trabalho exclusivamente jornalístico.</a:t>
            </a:r>
          </a:p>
          <a:p>
            <a:pPr>
              <a:lnSpc>
                <a:spcPct val="90000"/>
              </a:lnSpc>
              <a:spcBef>
                <a:spcPts val="1200"/>
              </a:spcBef>
            </a:pPr>
            <a:r>
              <a:rPr lang="pt-BR" sz="2200" smtClean="0"/>
              <a:t>O release deve receber tratamento rigorosamente jornalístico.</a:t>
            </a:r>
          </a:p>
        </p:txBody>
      </p:sp>
      <p:sp>
        <p:nvSpPr>
          <p:cNvPr id="60418" name="Rectangle 2"/>
          <p:cNvSpPr>
            <a:spLocks noGrp="1" noChangeArrowheads="1"/>
          </p:cNvSpPr>
          <p:nvPr>
            <p:ph type="title"/>
          </p:nvPr>
        </p:nvSpPr>
        <p:spPr/>
        <p:txBody>
          <a:bodyPr/>
          <a:lstStyle/>
          <a:p>
            <a:pPr fontAlgn="auto">
              <a:spcAft>
                <a:spcPts val="0"/>
              </a:spcAft>
              <a:defRPr/>
            </a:pPr>
            <a:r>
              <a:rPr lang="pt-BR" smtClean="0"/>
              <a:t>O texto</a:t>
            </a:r>
          </a:p>
        </p:txBody>
      </p:sp>
    </p:spTree>
    <p:extLst>
      <p:ext uri="{BB962C8B-B14F-4D97-AF65-F5344CB8AC3E}">
        <p14:creationId xmlns:p14="http://schemas.microsoft.com/office/powerpoint/2010/main" xmlns="" val="14818636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fontAlgn="auto">
              <a:spcAft>
                <a:spcPts val="0"/>
              </a:spcAft>
              <a:defRPr/>
            </a:pPr>
            <a:r>
              <a:rPr lang="pt-BR" smtClean="0"/>
              <a:t>Declarações</a:t>
            </a:r>
          </a:p>
        </p:txBody>
      </p:sp>
      <p:graphicFrame>
        <p:nvGraphicFramePr>
          <p:cNvPr id="235523" name="Group 3"/>
          <p:cNvGraphicFramePr>
            <a:graphicFrameLocks noGrp="1"/>
          </p:cNvGraphicFramePr>
          <p:nvPr>
            <p:ph type="tbl" idx="1"/>
            <p:extLst>
              <p:ext uri="{D42A27DB-BD31-4B8C-83A1-F6EECF244321}">
                <p14:modId xmlns:p14="http://schemas.microsoft.com/office/powerpoint/2010/main" xmlns="" val="1480854580"/>
              </p:ext>
            </p:extLst>
          </p:nvPr>
        </p:nvGraphicFramePr>
        <p:xfrm>
          <a:off x="457200" y="1719263"/>
          <a:ext cx="7715200" cy="2176462"/>
        </p:xfrm>
        <a:graphic>
          <a:graphicData uri="http://schemas.openxmlformats.org/drawingml/2006/table">
            <a:tbl>
              <a:tblPr/>
              <a:tblGrid>
                <a:gridCol w="2321604"/>
                <a:gridCol w="5393596"/>
              </a:tblGrid>
              <a:tr h="217646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1" i="0" u="none" strike="noStrike" cap="none" normalizeH="0" baseline="0" dirty="0" smtClean="0">
                          <a:ln>
                            <a:noFill/>
                          </a:ln>
                          <a:solidFill>
                            <a:schemeClr val="bg1"/>
                          </a:solidFill>
                          <a:effectLst/>
                          <a:latin typeface="Arial" charset="0"/>
                        </a:rPr>
                        <a:t>Textual sem conectivo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0" i="0" u="none" strike="noStrike" cap="none" normalizeH="0" baseline="0" dirty="0" smtClean="0">
                          <a:ln>
                            <a:noFill/>
                          </a:ln>
                          <a:solidFill>
                            <a:schemeClr val="bg1"/>
                          </a:solidFill>
                          <a:effectLst/>
                          <a:latin typeface="Arial" charset="0"/>
                        </a:rPr>
                        <a:t>(devem ser evitadas por serem menos fluentes)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pt-BR" sz="2600" b="0" i="0" u="none" strike="noStrike" cap="none" normalizeH="0" baseline="0" dirty="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0" i="0" u="none" strike="noStrike" cap="none" normalizeH="0" baseline="0" dirty="0" smtClean="0">
                          <a:ln>
                            <a:noFill/>
                          </a:ln>
                          <a:solidFill>
                            <a:schemeClr val="tx1"/>
                          </a:solidFill>
                          <a:effectLst/>
                          <a:latin typeface="Arial" charset="0"/>
                        </a:rPr>
                        <a:t>O presidente da República afirmou: “O Brasil precisa entender que há uma necessidade geral de modernizar o país”.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1" i="0" u="none" strike="noStrike" cap="none" normalizeH="0" baseline="0" dirty="0" smtClean="0">
                          <a:ln>
                            <a:noFill/>
                          </a:ln>
                          <a:solidFill>
                            <a:schemeClr val="tx1"/>
                          </a:solidFill>
                          <a:effectLst/>
                          <a:latin typeface="Arial" charset="0"/>
                        </a:rPr>
                        <a:t>OU</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0" i="0" u="none" strike="noStrike" cap="none" normalizeH="0" baseline="0" dirty="0" smtClean="0">
                          <a:ln>
                            <a:noFill/>
                          </a:ln>
                          <a:solidFill>
                            <a:schemeClr val="tx1"/>
                          </a:solidFill>
                          <a:effectLst/>
                          <a:latin typeface="Arial" charset="0"/>
                        </a:rPr>
                        <a:t>O presidente da República afirmou:</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0" i="0" u="none" strike="noStrike" cap="none" normalizeH="0" baseline="0" dirty="0" smtClean="0">
                          <a:ln>
                            <a:noFill/>
                          </a:ln>
                          <a:solidFill>
                            <a:schemeClr val="tx1"/>
                          </a:solidFill>
                          <a:effectLst/>
                          <a:latin typeface="Arial" charset="0"/>
                        </a:rPr>
                        <a:t>- O Brasil precisa entender que há uma necessidade geral de modernizar o país.</a:t>
                      </a:r>
                      <a:endParaRPr kumimoji="0" lang="pt-BR" sz="2600" b="0" i="0" u="none" strike="noStrike" cap="none" normalizeH="0" baseline="0" dirty="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r>
            </a:tbl>
          </a:graphicData>
        </a:graphic>
      </p:graphicFrame>
      <p:graphicFrame>
        <p:nvGraphicFramePr>
          <p:cNvPr id="4" name="Tabela 3"/>
          <p:cNvGraphicFramePr>
            <a:graphicFrameLocks noGrp="1"/>
          </p:cNvGraphicFramePr>
          <p:nvPr>
            <p:extLst>
              <p:ext uri="{D42A27DB-BD31-4B8C-83A1-F6EECF244321}">
                <p14:modId xmlns:p14="http://schemas.microsoft.com/office/powerpoint/2010/main" xmlns="" val="3327303537"/>
              </p:ext>
            </p:extLst>
          </p:nvPr>
        </p:nvGraphicFramePr>
        <p:xfrm>
          <a:off x="519113" y="4221163"/>
          <a:ext cx="7653287" cy="1439862"/>
        </p:xfrm>
        <a:graphic>
          <a:graphicData uri="http://schemas.openxmlformats.org/drawingml/2006/table">
            <a:tbl>
              <a:tblPr/>
              <a:tblGrid>
                <a:gridCol w="2396952"/>
                <a:gridCol w="5256335"/>
              </a:tblGrid>
              <a:tr h="143986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1" i="0" u="none" strike="noStrike" cap="none" normalizeH="0" baseline="0" dirty="0" smtClean="0">
                          <a:ln>
                            <a:noFill/>
                          </a:ln>
                          <a:solidFill>
                            <a:schemeClr val="bg1"/>
                          </a:solidFill>
                          <a:effectLst/>
                          <a:latin typeface="Arial" charset="0"/>
                        </a:rPr>
                        <a:t>Não-textual e sem conectivo</a:t>
                      </a:r>
                      <a:endParaRPr kumimoji="0" lang="pt-BR" sz="2600" b="0" i="0" u="none" strike="noStrike" cap="none" normalizeH="0" baseline="0" dirty="0" smtClean="0">
                        <a:ln>
                          <a:noFill/>
                        </a:ln>
                        <a:solidFill>
                          <a:schemeClr val="bg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0" i="0" u="none" strike="noStrike" cap="none" normalizeH="0" baseline="0" dirty="0" smtClean="0">
                          <a:ln>
                            <a:noFill/>
                          </a:ln>
                          <a:solidFill>
                            <a:schemeClr val="tx1"/>
                          </a:solidFill>
                          <a:effectLst/>
                          <a:latin typeface="Arial" charset="0"/>
                        </a:rPr>
                        <a:t>O presidente da República defendeu a modernização geral do país.</a:t>
                      </a:r>
                      <a:endParaRPr kumimoji="0" lang="pt-BR" sz="2600" b="0" i="0" u="none" strike="noStrike" cap="none" normalizeH="0" baseline="0" dirty="0" smtClean="0">
                        <a:ln>
                          <a:noFill/>
                        </a:ln>
                        <a:solidFill>
                          <a:schemeClr val="tx1"/>
                        </a:solidFill>
                        <a:effectLst/>
                        <a:latin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Tree>
    <p:extLst>
      <p:ext uri="{BB962C8B-B14F-4D97-AF65-F5344CB8AC3E}">
        <p14:creationId xmlns:p14="http://schemas.microsoft.com/office/powerpoint/2010/main" xmlns="" val="1584778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fontAlgn="auto">
              <a:spcAft>
                <a:spcPts val="0"/>
              </a:spcAft>
              <a:defRPr/>
            </a:pPr>
            <a:r>
              <a:rPr lang="pt-BR" smtClean="0"/>
              <a:t>Declarações</a:t>
            </a:r>
          </a:p>
        </p:txBody>
      </p:sp>
      <p:graphicFrame>
        <p:nvGraphicFramePr>
          <p:cNvPr id="236547" name="Group 3"/>
          <p:cNvGraphicFramePr>
            <a:graphicFrameLocks noGrp="1"/>
          </p:cNvGraphicFramePr>
          <p:nvPr>
            <p:ph type="tbl" idx="1"/>
            <p:extLst>
              <p:ext uri="{D42A27DB-BD31-4B8C-83A1-F6EECF244321}">
                <p14:modId xmlns:p14="http://schemas.microsoft.com/office/powerpoint/2010/main" xmlns="" val="734785121"/>
              </p:ext>
            </p:extLst>
          </p:nvPr>
        </p:nvGraphicFramePr>
        <p:xfrm>
          <a:off x="457200" y="1146175"/>
          <a:ext cx="7715200" cy="914400"/>
        </p:xfrm>
        <a:graphic>
          <a:graphicData uri="http://schemas.openxmlformats.org/drawingml/2006/table">
            <a:tbl>
              <a:tblPr/>
              <a:tblGrid>
                <a:gridCol w="2386608"/>
                <a:gridCol w="5328592"/>
              </a:tblGrid>
              <a:tr h="85333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1" i="0" u="none" strike="noStrike" cap="none" normalizeH="0" baseline="0" dirty="0" smtClean="0">
                          <a:ln>
                            <a:noFill/>
                          </a:ln>
                          <a:solidFill>
                            <a:schemeClr val="tx1"/>
                          </a:solidFill>
                          <a:effectLst/>
                          <a:latin typeface="Arial" charset="0"/>
                        </a:rPr>
                        <a:t>Mista (textual e não-textual)</a:t>
                      </a:r>
                      <a:endParaRPr kumimoji="0" lang="pt-BR" sz="2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0" i="0" u="none" strike="noStrike" cap="none" normalizeH="0" baseline="0" dirty="0" smtClean="0">
                          <a:ln>
                            <a:noFill/>
                          </a:ln>
                          <a:solidFill>
                            <a:schemeClr val="tx1"/>
                          </a:solidFill>
                          <a:effectLst/>
                          <a:latin typeface="Arial" charset="0"/>
                        </a:rPr>
                        <a:t>O presidente da República defendeu ontem a modernização geral do país, afirmando que “o Brasil precisa entender esta necessidade”.</a:t>
                      </a:r>
                      <a:endParaRPr kumimoji="0" lang="pt-BR"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r>
            </a:tbl>
          </a:graphicData>
        </a:graphic>
      </p:graphicFrame>
      <p:graphicFrame>
        <p:nvGraphicFramePr>
          <p:cNvPr id="4" name="Tabela 3"/>
          <p:cNvGraphicFramePr>
            <a:graphicFrameLocks noGrp="1"/>
          </p:cNvGraphicFramePr>
          <p:nvPr>
            <p:extLst>
              <p:ext uri="{D42A27DB-BD31-4B8C-83A1-F6EECF244321}">
                <p14:modId xmlns:p14="http://schemas.microsoft.com/office/powerpoint/2010/main" xmlns="" val="2966353711"/>
              </p:ext>
            </p:extLst>
          </p:nvPr>
        </p:nvGraphicFramePr>
        <p:xfrm>
          <a:off x="468313" y="2492375"/>
          <a:ext cx="7704087" cy="4133092"/>
        </p:xfrm>
        <a:graphic>
          <a:graphicData uri="http://schemas.openxmlformats.org/drawingml/2006/table">
            <a:tbl>
              <a:tblPr/>
              <a:tblGrid>
                <a:gridCol w="2380162"/>
                <a:gridCol w="5323925"/>
              </a:tblGrid>
              <a:tr h="35845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1" i="0" u="none" strike="noStrike" cap="none" normalizeH="0" baseline="0" dirty="0" smtClean="0">
                          <a:ln>
                            <a:noFill/>
                          </a:ln>
                          <a:solidFill>
                            <a:schemeClr val="tx1"/>
                          </a:solidFill>
                          <a:effectLst/>
                          <a:latin typeface="Arial" charset="0"/>
                        </a:rPr>
                        <a:t>Textual com deslocamento da fonte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pt-BR" sz="2600" b="0" i="0" u="none" strike="noStrike" cap="none" normalizeH="0" baseline="0" dirty="0" smtClean="0">
                        <a:ln>
                          <a:noFill/>
                        </a:ln>
                        <a:solidFill>
                          <a:schemeClr val="tx1"/>
                        </a:solidFill>
                        <a:effectLst/>
                        <a:latin typeface="Arial" charset="0"/>
                      </a:endParaRPr>
                    </a:p>
                  </a:txBody>
                  <a:tcPr marL="91423" marR="91423"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1" i="0" u="none" strike="noStrike" cap="none" normalizeH="0" baseline="0" dirty="0" smtClean="0">
                          <a:ln>
                            <a:noFill/>
                          </a:ln>
                          <a:solidFill>
                            <a:schemeClr val="tx1"/>
                          </a:solidFill>
                          <a:effectLst/>
                          <a:latin typeface="Arial" charset="0"/>
                        </a:rPr>
                        <a:t>Deslocamento para o início do período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0" i="0" u="none" strike="noStrike" cap="none" normalizeH="0" baseline="0" dirty="0" smtClean="0">
                          <a:ln>
                            <a:noFill/>
                          </a:ln>
                          <a:solidFill>
                            <a:schemeClr val="tx1"/>
                          </a:solidFill>
                          <a:effectLst/>
                          <a:latin typeface="Arial" charset="0"/>
                        </a:rPr>
                        <a:t>Segundo o presidente</a:t>
                      </a:r>
                      <a:r>
                        <a:rPr kumimoji="0" lang="pt-BR" sz="1800" b="1" i="0" u="none" strike="noStrike" cap="none" normalizeH="0" baseline="0" dirty="0" smtClean="0">
                          <a:ln>
                            <a:noFill/>
                          </a:ln>
                          <a:solidFill>
                            <a:schemeClr val="tx1"/>
                          </a:solidFill>
                          <a:effectLst/>
                          <a:latin typeface="Arial" charset="0"/>
                        </a:rPr>
                        <a:t>, </a:t>
                      </a:r>
                      <a:r>
                        <a:rPr kumimoji="0" lang="pt-BR" sz="1800" b="0" i="0" u="none" strike="noStrike" cap="none" normalizeH="0" baseline="0" dirty="0" smtClean="0">
                          <a:ln>
                            <a:noFill/>
                          </a:ln>
                          <a:solidFill>
                            <a:schemeClr val="tx1"/>
                          </a:solidFill>
                          <a:effectLst/>
                          <a:latin typeface="Arial" charset="0"/>
                        </a:rPr>
                        <a:t>“O Brasil precisa entender que há uma necessidade geral de modernizar o país”.</a:t>
                      </a:r>
                      <a:endParaRPr kumimoji="0" lang="pt-BR" sz="18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1" i="0" u="none" strike="noStrike" cap="none" normalizeH="0" baseline="0" dirty="0" smtClean="0">
                          <a:ln>
                            <a:noFill/>
                          </a:ln>
                          <a:solidFill>
                            <a:schemeClr val="tx1"/>
                          </a:solidFill>
                          <a:effectLst/>
                          <a:latin typeface="Arial" charset="0"/>
                        </a:rPr>
                        <a:t>Deslocamento para o final do período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0" i="0" u="none" strike="noStrike" cap="none" normalizeH="0" baseline="0" dirty="0" smtClean="0">
                          <a:ln>
                            <a:noFill/>
                          </a:ln>
                          <a:solidFill>
                            <a:schemeClr val="tx1"/>
                          </a:solidFill>
                          <a:effectLst/>
                          <a:latin typeface="Arial" charset="0"/>
                        </a:rPr>
                        <a:t>“O Brasil precisa entender que há uma necessidade geral de modernizar o país”, disse o presidente.</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1" i="0" u="none" strike="noStrike" cap="none" normalizeH="0" baseline="0" dirty="0" smtClean="0">
                          <a:ln>
                            <a:noFill/>
                          </a:ln>
                          <a:solidFill>
                            <a:schemeClr val="tx1"/>
                          </a:solidFill>
                          <a:effectLst/>
                          <a:latin typeface="Arial" charset="0"/>
                        </a:rPr>
                        <a:t>Intercalação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1800" b="0" i="0" u="none" strike="noStrike" cap="none" normalizeH="0" baseline="0" dirty="0" smtClean="0">
                          <a:ln>
                            <a:noFill/>
                          </a:ln>
                          <a:solidFill>
                            <a:schemeClr val="tx1"/>
                          </a:solidFill>
                          <a:effectLst/>
                          <a:latin typeface="Arial" charset="0"/>
                        </a:rPr>
                        <a:t>“O Brasil”, disse o presidente da República, “precisa entender que há uma necessidade geral de modernizar o país”.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pt-BR" sz="2600" b="0" i="0" u="none" strike="noStrike" cap="none" normalizeH="0" baseline="0" dirty="0" smtClean="0">
                        <a:ln>
                          <a:noFill/>
                        </a:ln>
                        <a:solidFill>
                          <a:schemeClr val="tx1"/>
                        </a:solidFill>
                        <a:effectLst/>
                        <a:latin typeface="Arial" charset="0"/>
                      </a:endParaRPr>
                    </a:p>
                  </a:txBody>
                  <a:tcPr marL="91423" marR="91423"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r>
            </a:tbl>
          </a:graphicData>
        </a:graphic>
      </p:graphicFrame>
    </p:spTree>
    <p:extLst>
      <p:ext uri="{BB962C8B-B14F-4D97-AF65-F5344CB8AC3E}">
        <p14:creationId xmlns:p14="http://schemas.microsoft.com/office/powerpoint/2010/main" xmlns="" val="381687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r>
              <a:rPr lang="pt-BR" sz="2200" dirty="0" smtClean="0"/>
              <a:t>Serviço especializado, de coordenação das atividades de comunicação de um assessorado com seus públicos, estabelecendo políticas e estratégias que englobam iniciativas nas áreas de </a:t>
            </a:r>
            <a:r>
              <a:rPr lang="pt-BR" b="1" dirty="0"/>
              <a:t>J</a:t>
            </a:r>
            <a:r>
              <a:rPr lang="pt-BR" sz="2200" b="1" dirty="0" smtClean="0"/>
              <a:t>ornalismo</a:t>
            </a:r>
            <a:r>
              <a:rPr lang="pt-BR" sz="2200" dirty="0" smtClean="0"/>
              <a:t> (Assessoria de imprensa), </a:t>
            </a:r>
            <a:r>
              <a:rPr lang="pt-BR" sz="2200" b="1" dirty="0" smtClean="0"/>
              <a:t>Relações Públicas </a:t>
            </a:r>
            <a:r>
              <a:rPr lang="pt-BR" sz="2200" dirty="0" smtClean="0"/>
              <a:t>e </a:t>
            </a:r>
            <a:r>
              <a:rPr lang="pt-BR" sz="2200" b="1" dirty="0" smtClean="0"/>
              <a:t>Publicidade e Propaganda</a:t>
            </a:r>
            <a:r>
              <a:rPr lang="pt-BR" sz="2200" dirty="0" smtClean="0"/>
              <a:t>.</a:t>
            </a:r>
          </a:p>
        </p:txBody>
      </p:sp>
      <p:sp>
        <p:nvSpPr>
          <p:cNvPr id="7170" name="Rectangle 2"/>
          <p:cNvSpPr>
            <a:spLocks noGrp="1" noChangeArrowheads="1"/>
          </p:cNvSpPr>
          <p:nvPr>
            <p:ph type="title"/>
          </p:nvPr>
        </p:nvSpPr>
        <p:spPr/>
        <p:txBody>
          <a:bodyPr/>
          <a:lstStyle/>
          <a:p>
            <a:pPr fontAlgn="auto">
              <a:spcAft>
                <a:spcPts val="0"/>
              </a:spcAft>
              <a:defRPr/>
            </a:pPr>
            <a:r>
              <a:rPr lang="pt-BR" dirty="0" smtClean="0"/>
              <a:t>Assessoria de Comunicação</a:t>
            </a:r>
          </a:p>
        </p:txBody>
      </p:sp>
    </p:spTree>
    <p:extLst>
      <p:ext uri="{BB962C8B-B14F-4D97-AF65-F5344CB8AC3E}">
        <p14:creationId xmlns:p14="http://schemas.microsoft.com/office/powerpoint/2010/main" xmlns="" val="396450386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fontAlgn="auto">
              <a:spcAft>
                <a:spcPts val="0"/>
              </a:spcAft>
              <a:defRPr/>
            </a:pPr>
            <a:r>
              <a:rPr lang="pt-BR" smtClean="0"/>
              <a:t>Uso das aspas</a:t>
            </a:r>
          </a:p>
        </p:txBody>
      </p:sp>
      <p:graphicFrame>
        <p:nvGraphicFramePr>
          <p:cNvPr id="237571" name="Group 3"/>
          <p:cNvGraphicFramePr>
            <a:graphicFrameLocks noGrp="1"/>
          </p:cNvGraphicFramePr>
          <p:nvPr>
            <p:ph type="tbl" idx="1"/>
            <p:extLst>
              <p:ext uri="{D42A27DB-BD31-4B8C-83A1-F6EECF244321}">
                <p14:modId xmlns:p14="http://schemas.microsoft.com/office/powerpoint/2010/main" xmlns="" val="1321088823"/>
              </p:ext>
            </p:extLst>
          </p:nvPr>
        </p:nvGraphicFramePr>
        <p:xfrm>
          <a:off x="457200" y="1719263"/>
          <a:ext cx="7715200" cy="3757613"/>
        </p:xfrm>
        <a:graphic>
          <a:graphicData uri="http://schemas.openxmlformats.org/drawingml/2006/table">
            <a:tbl>
              <a:tblPr/>
              <a:tblGrid>
                <a:gridCol w="1954213"/>
                <a:gridCol w="2592387"/>
                <a:gridCol w="3168600"/>
              </a:tblGrid>
              <a:tr h="5572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Função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2000" b="1" i="0" u="none" strike="noStrike" cap="none" normalizeH="0" baseline="0" smtClean="0">
                          <a:ln>
                            <a:noFill/>
                          </a:ln>
                          <a:solidFill>
                            <a:schemeClr val="tx1"/>
                          </a:solidFill>
                          <a:effectLst/>
                          <a:latin typeface="Arial" charset="0"/>
                        </a:rPr>
                        <a:t>Pontuação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Exemplos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r>
              <a:tr h="28955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pt-BR" sz="2000" b="0" i="0" u="none" strike="noStrike" cap="none" normalizeH="0" baseline="0" smtClean="0">
                          <a:ln>
                            <a:noFill/>
                          </a:ln>
                          <a:solidFill>
                            <a:schemeClr val="tx1"/>
                          </a:solidFill>
                          <a:effectLst/>
                          <a:latin typeface="Arial" charset="0"/>
                        </a:rPr>
                        <a:t>Indicar declarações textuais ou citar trechos de livros, documentos ou outras fontes.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2000" b="0" i="0" u="none" strike="noStrike" cap="none" normalizeH="0" baseline="0" dirty="0" smtClean="0">
                          <a:ln>
                            <a:noFill/>
                          </a:ln>
                          <a:solidFill>
                            <a:schemeClr val="tx1"/>
                          </a:solidFill>
                          <a:effectLst/>
                          <a:latin typeface="Arial" charset="0"/>
                        </a:rPr>
                        <a:t>Dentro das aspas quando estas englobam todo o período.</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2000" b="0" i="0" u="none" strike="noStrike" cap="none" normalizeH="0" baseline="0" dirty="0" smtClean="0">
                          <a:ln>
                            <a:noFill/>
                          </a:ln>
                          <a:solidFill>
                            <a:schemeClr val="tx1"/>
                          </a:solidFill>
                          <a:effectLst/>
                          <a:latin typeface="Arial" charset="0"/>
                        </a:rPr>
                        <a:t>Fora das aspas quando estas englobam apenas uma parte do período.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2000" b="0" i="0" u="none" strike="noStrike" cap="none" normalizeH="0" baseline="0" dirty="0" smtClean="0">
                          <a:ln>
                            <a:noFill/>
                          </a:ln>
                          <a:solidFill>
                            <a:schemeClr val="tx1"/>
                          </a:solidFill>
                          <a:effectLst/>
                          <a:latin typeface="Arial" charset="0"/>
                        </a:rPr>
                        <a:t>“</a:t>
                      </a:r>
                      <a:r>
                        <a:rPr kumimoji="0" lang="pt-BR" sz="2000" b="0" i="0" u="none" strike="noStrike" cap="none" normalizeH="0" baseline="0" dirty="0" err="1" smtClean="0">
                          <a:ln>
                            <a:noFill/>
                          </a:ln>
                          <a:solidFill>
                            <a:schemeClr val="tx1"/>
                          </a:solidFill>
                          <a:effectLst/>
                          <a:latin typeface="Arial" charset="0"/>
                        </a:rPr>
                        <a:t>Fi-lo</a:t>
                      </a:r>
                      <a:r>
                        <a:rPr kumimoji="0" lang="pt-BR" sz="2000" b="0" i="0" u="none" strike="noStrike" cap="none" normalizeH="0" baseline="0" dirty="0" smtClean="0">
                          <a:ln>
                            <a:noFill/>
                          </a:ln>
                          <a:solidFill>
                            <a:schemeClr val="tx1"/>
                          </a:solidFill>
                          <a:effectLst/>
                          <a:latin typeface="Arial" charset="0"/>
                        </a:rPr>
                        <a:t> porque </a:t>
                      </a:r>
                      <a:r>
                        <a:rPr kumimoji="0" lang="pt-BR" sz="2000" b="0" i="0" u="none" strike="noStrike" cap="none" normalizeH="0" baseline="0" dirty="0" err="1" smtClean="0">
                          <a:ln>
                            <a:noFill/>
                          </a:ln>
                          <a:solidFill>
                            <a:schemeClr val="tx1"/>
                          </a:solidFill>
                          <a:effectLst/>
                          <a:latin typeface="Arial" charset="0"/>
                        </a:rPr>
                        <a:t>qui-lo</a:t>
                      </a:r>
                      <a:r>
                        <a:rPr kumimoji="0" lang="pt-BR" sz="2000" b="0" i="0" u="none" strike="noStrike" cap="none" normalizeH="0" baseline="0" dirty="0" smtClean="0">
                          <a:ln>
                            <a:noFill/>
                          </a:ln>
                          <a:solidFill>
                            <a:schemeClr val="tx1"/>
                          </a:solidFill>
                          <a:effectLst/>
                          <a:latin typeface="Arial" charset="0"/>
                        </a:rPr>
                        <a:t>.” Assim o ex-presidente da República, Jânio Quadros, explicou sua renúncia.</a:t>
                      </a:r>
                    </a:p>
                    <a:p>
                      <a:pPr marL="0" marR="0" lvl="0" indent="0"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pt-BR" sz="2000" b="0" i="0" u="none" strike="noStrike" cap="none" normalizeH="0" baseline="0" dirty="0" smtClean="0">
                          <a:ln>
                            <a:noFill/>
                          </a:ln>
                          <a:solidFill>
                            <a:schemeClr val="tx1"/>
                          </a:solidFill>
                          <a:effectLst/>
                          <a:latin typeface="Arial" charset="0"/>
                        </a:rPr>
                        <a:t>“</a:t>
                      </a:r>
                      <a:r>
                        <a:rPr kumimoji="0" lang="pt-BR" sz="2000" b="0" i="0" u="none" strike="noStrike" cap="none" normalizeH="0" baseline="0" dirty="0" err="1" smtClean="0">
                          <a:ln>
                            <a:noFill/>
                          </a:ln>
                          <a:solidFill>
                            <a:schemeClr val="tx1"/>
                          </a:solidFill>
                          <a:effectLst/>
                          <a:latin typeface="Arial" charset="0"/>
                        </a:rPr>
                        <a:t>Fi-lo</a:t>
                      </a:r>
                      <a:r>
                        <a:rPr kumimoji="0" lang="pt-BR" sz="2000" b="0" i="0" u="none" strike="noStrike" cap="none" normalizeH="0" baseline="0" dirty="0" smtClean="0">
                          <a:ln>
                            <a:noFill/>
                          </a:ln>
                          <a:solidFill>
                            <a:schemeClr val="tx1"/>
                          </a:solidFill>
                          <a:effectLst/>
                          <a:latin typeface="Arial" charset="0"/>
                        </a:rPr>
                        <a:t> porque </a:t>
                      </a:r>
                      <a:r>
                        <a:rPr kumimoji="0" lang="pt-BR" sz="2000" b="0" i="0" u="none" strike="noStrike" cap="none" normalizeH="0" baseline="0" dirty="0" err="1" smtClean="0">
                          <a:ln>
                            <a:noFill/>
                          </a:ln>
                          <a:solidFill>
                            <a:schemeClr val="tx1"/>
                          </a:solidFill>
                          <a:effectLst/>
                          <a:latin typeface="Arial" charset="0"/>
                        </a:rPr>
                        <a:t>qui-lo</a:t>
                      </a:r>
                      <a:r>
                        <a:rPr kumimoji="0" lang="pt-BR" sz="2000" b="0" i="0" u="none" strike="noStrike" cap="none" normalizeH="0" baseline="0" dirty="0" smtClean="0">
                          <a:ln>
                            <a:noFill/>
                          </a:ln>
                          <a:solidFill>
                            <a:schemeClr val="tx1"/>
                          </a:solidFill>
                          <a:effectLst/>
                          <a:latin typeface="Arial" charset="0"/>
                        </a:rPr>
                        <a:t>”, afirmou o ex-presidente da República, Jânio Quadros, explicando sua renúncia.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190106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sz="half" idx="1"/>
          </p:nvPr>
        </p:nvSpPr>
        <p:spPr>
          <a:xfrm>
            <a:off x="457200" y="1481138"/>
            <a:ext cx="4038600" cy="4525962"/>
          </a:xfrm>
        </p:spPr>
        <p:txBody>
          <a:bodyPr>
            <a:normAutofit fontScale="92500" lnSpcReduction="20000"/>
          </a:bodyPr>
          <a:lstStyle/>
          <a:p>
            <a:pPr marL="495300" indent="-495300" fontAlgn="auto">
              <a:lnSpc>
                <a:spcPct val="80000"/>
              </a:lnSpc>
              <a:spcAft>
                <a:spcPts val="0"/>
              </a:spcAft>
              <a:buFont typeface="Wingdings 3"/>
              <a:buChar char=""/>
              <a:defRPr/>
            </a:pPr>
            <a:r>
              <a:rPr lang="pt-BR" sz="1700" dirty="0" smtClean="0"/>
              <a:t>Acrescentar</a:t>
            </a:r>
          </a:p>
          <a:p>
            <a:pPr marL="495300" indent="-495300" fontAlgn="auto">
              <a:lnSpc>
                <a:spcPct val="80000"/>
              </a:lnSpc>
              <a:spcAft>
                <a:spcPts val="0"/>
              </a:spcAft>
              <a:buFont typeface="Wingdings 3"/>
              <a:buChar char=""/>
              <a:defRPr/>
            </a:pPr>
            <a:r>
              <a:rPr lang="pt-BR" sz="1700" dirty="0" smtClean="0"/>
              <a:t>Afirmar</a:t>
            </a:r>
          </a:p>
          <a:p>
            <a:pPr marL="495300" indent="-495300" fontAlgn="auto">
              <a:lnSpc>
                <a:spcPct val="80000"/>
              </a:lnSpc>
              <a:spcAft>
                <a:spcPts val="0"/>
              </a:spcAft>
              <a:buFont typeface="Wingdings 3"/>
              <a:buChar char=""/>
              <a:defRPr/>
            </a:pPr>
            <a:r>
              <a:rPr lang="pt-BR" sz="1700" dirty="0" smtClean="0"/>
              <a:t>Alertar</a:t>
            </a:r>
          </a:p>
          <a:p>
            <a:pPr marL="495300" indent="-495300" fontAlgn="auto">
              <a:lnSpc>
                <a:spcPct val="80000"/>
              </a:lnSpc>
              <a:spcAft>
                <a:spcPts val="0"/>
              </a:spcAft>
              <a:buFont typeface="Wingdings 3"/>
              <a:buChar char=""/>
              <a:defRPr/>
            </a:pPr>
            <a:r>
              <a:rPr lang="pt-BR" sz="1700" dirty="0" smtClean="0"/>
              <a:t>Anunciar</a:t>
            </a:r>
          </a:p>
          <a:p>
            <a:pPr marL="495300" indent="-495300" fontAlgn="auto">
              <a:lnSpc>
                <a:spcPct val="80000"/>
              </a:lnSpc>
              <a:spcAft>
                <a:spcPts val="0"/>
              </a:spcAft>
              <a:buFont typeface="Wingdings 3"/>
              <a:buChar char=""/>
              <a:defRPr/>
            </a:pPr>
            <a:r>
              <a:rPr lang="pt-BR" sz="1700" dirty="0" smtClean="0"/>
              <a:t>Apontar</a:t>
            </a:r>
          </a:p>
          <a:p>
            <a:pPr marL="495300" indent="-495300" fontAlgn="auto">
              <a:lnSpc>
                <a:spcPct val="80000"/>
              </a:lnSpc>
              <a:spcAft>
                <a:spcPts val="0"/>
              </a:spcAft>
              <a:buFont typeface="Wingdings 3"/>
              <a:buChar char=""/>
              <a:defRPr/>
            </a:pPr>
            <a:r>
              <a:rPr lang="pt-BR" sz="1700" dirty="0" smtClean="0"/>
              <a:t>Assegurar</a:t>
            </a:r>
          </a:p>
          <a:p>
            <a:pPr marL="495300" indent="-495300" fontAlgn="auto">
              <a:lnSpc>
                <a:spcPct val="80000"/>
              </a:lnSpc>
              <a:spcAft>
                <a:spcPts val="0"/>
              </a:spcAft>
              <a:buFont typeface="Wingdings 3"/>
              <a:buChar char=""/>
              <a:defRPr/>
            </a:pPr>
            <a:r>
              <a:rPr lang="pt-BR" sz="1700" dirty="0" smtClean="0"/>
              <a:t>Asseverar</a:t>
            </a:r>
          </a:p>
          <a:p>
            <a:pPr marL="495300" indent="-495300" fontAlgn="auto">
              <a:lnSpc>
                <a:spcPct val="80000"/>
              </a:lnSpc>
              <a:spcAft>
                <a:spcPts val="0"/>
              </a:spcAft>
              <a:buFont typeface="Wingdings 3"/>
              <a:buChar char=""/>
              <a:defRPr/>
            </a:pPr>
            <a:r>
              <a:rPr lang="pt-BR" sz="1700" dirty="0" smtClean="0"/>
              <a:t>Citar</a:t>
            </a:r>
          </a:p>
          <a:p>
            <a:pPr marL="495300" indent="-495300" fontAlgn="auto">
              <a:lnSpc>
                <a:spcPct val="80000"/>
              </a:lnSpc>
              <a:spcAft>
                <a:spcPts val="0"/>
              </a:spcAft>
              <a:buFont typeface="Wingdings 3"/>
              <a:buChar char=""/>
              <a:defRPr/>
            </a:pPr>
            <a:r>
              <a:rPr lang="pt-BR" sz="1700" dirty="0" smtClean="0"/>
              <a:t>Comentar</a:t>
            </a:r>
          </a:p>
          <a:p>
            <a:pPr marL="495300" indent="-495300" fontAlgn="auto">
              <a:lnSpc>
                <a:spcPct val="80000"/>
              </a:lnSpc>
              <a:spcAft>
                <a:spcPts val="0"/>
              </a:spcAft>
              <a:buFont typeface="Wingdings 3"/>
              <a:buChar char=""/>
              <a:defRPr/>
            </a:pPr>
            <a:r>
              <a:rPr lang="pt-BR" sz="1700" dirty="0" smtClean="0"/>
              <a:t>Complementar</a:t>
            </a:r>
          </a:p>
          <a:p>
            <a:pPr marL="495300" indent="-495300" fontAlgn="auto">
              <a:lnSpc>
                <a:spcPct val="80000"/>
              </a:lnSpc>
              <a:spcAft>
                <a:spcPts val="0"/>
              </a:spcAft>
              <a:buFont typeface="Wingdings 3"/>
              <a:buChar char=""/>
              <a:defRPr/>
            </a:pPr>
            <a:r>
              <a:rPr lang="pt-BR" sz="1700" dirty="0" smtClean="0"/>
              <a:t>Concordar</a:t>
            </a:r>
          </a:p>
          <a:p>
            <a:pPr marL="495300" indent="-495300" fontAlgn="auto">
              <a:lnSpc>
                <a:spcPct val="80000"/>
              </a:lnSpc>
              <a:spcAft>
                <a:spcPts val="0"/>
              </a:spcAft>
              <a:buFont typeface="Wingdings 3"/>
              <a:buChar char=""/>
              <a:defRPr/>
            </a:pPr>
            <a:r>
              <a:rPr lang="pt-BR" sz="1700" dirty="0" smtClean="0"/>
              <a:t>Considerar</a:t>
            </a:r>
          </a:p>
          <a:p>
            <a:pPr marL="495300" indent="-495300" fontAlgn="auto">
              <a:lnSpc>
                <a:spcPct val="80000"/>
              </a:lnSpc>
              <a:spcAft>
                <a:spcPts val="0"/>
              </a:spcAft>
              <a:buFont typeface="Wingdings 3"/>
              <a:buChar char=""/>
              <a:defRPr/>
            </a:pPr>
            <a:r>
              <a:rPr lang="pt-BR" sz="1700" dirty="0" smtClean="0"/>
              <a:t>Concluir</a:t>
            </a:r>
          </a:p>
          <a:p>
            <a:pPr marL="495300" indent="-495300" fontAlgn="auto">
              <a:lnSpc>
                <a:spcPct val="80000"/>
              </a:lnSpc>
              <a:spcAft>
                <a:spcPts val="0"/>
              </a:spcAft>
              <a:buFont typeface="Wingdings 3"/>
              <a:buChar char=""/>
              <a:defRPr/>
            </a:pPr>
            <a:r>
              <a:rPr lang="pt-BR" sz="1700" dirty="0" smtClean="0"/>
              <a:t>Constatar</a:t>
            </a:r>
          </a:p>
          <a:p>
            <a:pPr marL="495300" indent="-495300" fontAlgn="auto">
              <a:lnSpc>
                <a:spcPct val="80000"/>
              </a:lnSpc>
              <a:spcAft>
                <a:spcPts val="0"/>
              </a:spcAft>
              <a:buFont typeface="Wingdings 3"/>
              <a:buChar char=""/>
              <a:defRPr/>
            </a:pPr>
            <a:r>
              <a:rPr lang="pt-BR" sz="1700" dirty="0" smtClean="0"/>
              <a:t>Declarar</a:t>
            </a:r>
          </a:p>
          <a:p>
            <a:pPr marL="495300" indent="-495300" fontAlgn="auto">
              <a:lnSpc>
                <a:spcPct val="80000"/>
              </a:lnSpc>
              <a:spcAft>
                <a:spcPts val="0"/>
              </a:spcAft>
              <a:buFont typeface="Wingdings 3"/>
              <a:buChar char=""/>
              <a:defRPr/>
            </a:pPr>
            <a:r>
              <a:rPr lang="pt-BR" sz="1700" dirty="0" smtClean="0"/>
              <a:t>Discorrer</a:t>
            </a:r>
          </a:p>
          <a:p>
            <a:pPr marL="495300" indent="-495300" fontAlgn="auto">
              <a:lnSpc>
                <a:spcPct val="80000"/>
              </a:lnSpc>
              <a:spcAft>
                <a:spcPts val="0"/>
              </a:spcAft>
              <a:buFont typeface="Wingdings 3"/>
              <a:buChar char=""/>
              <a:defRPr/>
            </a:pPr>
            <a:r>
              <a:rPr lang="pt-BR" sz="1700" dirty="0" smtClean="0"/>
              <a:t>Destacar</a:t>
            </a:r>
          </a:p>
          <a:p>
            <a:pPr marL="495300" indent="-495300" fontAlgn="auto">
              <a:lnSpc>
                <a:spcPct val="80000"/>
              </a:lnSpc>
              <a:spcAft>
                <a:spcPts val="0"/>
              </a:spcAft>
              <a:buFont typeface="Wingdings 3"/>
              <a:buChar char=""/>
              <a:defRPr/>
            </a:pPr>
            <a:r>
              <a:rPr lang="pt-BR" sz="1700" dirty="0" smtClean="0"/>
              <a:t>Dizer</a:t>
            </a:r>
          </a:p>
          <a:p>
            <a:pPr marL="495300" indent="-495300" fontAlgn="auto">
              <a:lnSpc>
                <a:spcPct val="80000"/>
              </a:lnSpc>
              <a:spcAft>
                <a:spcPts val="0"/>
              </a:spcAft>
              <a:buFont typeface="Wingdings 3"/>
              <a:buChar char=""/>
              <a:defRPr/>
            </a:pPr>
            <a:r>
              <a:rPr lang="pt-BR" sz="1700" dirty="0" smtClean="0"/>
              <a:t>Enfatizar</a:t>
            </a:r>
          </a:p>
          <a:p>
            <a:pPr marL="495300" indent="-495300" fontAlgn="auto">
              <a:lnSpc>
                <a:spcPct val="80000"/>
              </a:lnSpc>
              <a:spcAft>
                <a:spcPts val="0"/>
              </a:spcAft>
              <a:buFont typeface="Wingdings 3"/>
              <a:buChar char=""/>
              <a:defRPr/>
            </a:pPr>
            <a:r>
              <a:rPr lang="pt-BR" sz="1700" dirty="0" smtClean="0"/>
              <a:t>Esclarecer</a:t>
            </a:r>
          </a:p>
          <a:p>
            <a:pPr marL="495300" indent="-495300" fontAlgn="auto">
              <a:lnSpc>
                <a:spcPct val="80000"/>
              </a:lnSpc>
              <a:spcAft>
                <a:spcPts val="0"/>
              </a:spcAft>
              <a:buFont typeface="Wingdings 3"/>
              <a:buChar char=""/>
              <a:defRPr/>
            </a:pPr>
            <a:r>
              <a:rPr lang="pt-BR" sz="1700" dirty="0" smtClean="0"/>
              <a:t>Explicar</a:t>
            </a:r>
          </a:p>
          <a:p>
            <a:pPr marL="495300" indent="-495300" fontAlgn="auto">
              <a:lnSpc>
                <a:spcPct val="80000"/>
              </a:lnSpc>
              <a:spcAft>
                <a:spcPts val="0"/>
              </a:spcAft>
              <a:buFont typeface="Wingdings 3"/>
              <a:buChar char=""/>
              <a:defRPr/>
            </a:pPr>
            <a:r>
              <a:rPr lang="pt-BR" sz="1700" dirty="0" smtClean="0"/>
              <a:t>Expor</a:t>
            </a:r>
          </a:p>
          <a:p>
            <a:pPr marL="495300" indent="-495300" fontAlgn="auto">
              <a:lnSpc>
                <a:spcPct val="80000"/>
              </a:lnSpc>
              <a:spcAft>
                <a:spcPts val="0"/>
              </a:spcAft>
              <a:buFont typeface="Wingdings 3"/>
              <a:buChar char=""/>
              <a:defRPr/>
            </a:pPr>
            <a:endParaRPr lang="pt-BR" sz="1700" dirty="0" smtClean="0"/>
          </a:p>
        </p:txBody>
      </p:sp>
      <p:sp>
        <p:nvSpPr>
          <p:cNvPr id="65540" name="Rectangle 4"/>
          <p:cNvSpPr>
            <a:spLocks noGrp="1" noChangeArrowheads="1"/>
          </p:cNvSpPr>
          <p:nvPr>
            <p:ph sz="half" idx="2"/>
          </p:nvPr>
        </p:nvSpPr>
        <p:spPr>
          <a:xfrm>
            <a:off x="4648200" y="1481138"/>
            <a:ext cx="4038600" cy="4525962"/>
          </a:xfrm>
        </p:spPr>
        <p:txBody>
          <a:bodyPr>
            <a:normAutofit fontScale="92500" lnSpcReduction="20000"/>
          </a:bodyPr>
          <a:lstStyle/>
          <a:p>
            <a:pPr marL="365760" indent="-256032" fontAlgn="auto">
              <a:lnSpc>
                <a:spcPct val="80000"/>
              </a:lnSpc>
              <a:spcAft>
                <a:spcPts val="0"/>
              </a:spcAft>
              <a:buFont typeface="Wingdings 3"/>
              <a:buChar char=""/>
              <a:defRPr/>
            </a:pPr>
            <a:r>
              <a:rPr lang="pt-BR" sz="1700" dirty="0" smtClean="0"/>
              <a:t>Finalizar</a:t>
            </a:r>
          </a:p>
          <a:p>
            <a:pPr marL="365760" indent="-256032" fontAlgn="auto">
              <a:lnSpc>
                <a:spcPct val="80000"/>
              </a:lnSpc>
              <a:spcAft>
                <a:spcPts val="0"/>
              </a:spcAft>
              <a:buFont typeface="Wingdings 3"/>
              <a:buChar char=""/>
              <a:defRPr/>
            </a:pPr>
            <a:r>
              <a:rPr lang="pt-BR" sz="1700" dirty="0" smtClean="0"/>
              <a:t>Frisar</a:t>
            </a:r>
          </a:p>
          <a:p>
            <a:pPr marL="365760" indent="-256032" fontAlgn="auto">
              <a:lnSpc>
                <a:spcPct val="80000"/>
              </a:lnSpc>
              <a:spcAft>
                <a:spcPts val="0"/>
              </a:spcAft>
              <a:buFont typeface="Wingdings 3"/>
              <a:buChar char=""/>
              <a:defRPr/>
            </a:pPr>
            <a:r>
              <a:rPr lang="pt-BR" sz="1700" dirty="0" smtClean="0"/>
              <a:t>Garantir</a:t>
            </a:r>
          </a:p>
          <a:p>
            <a:pPr marL="365760" indent="-256032" fontAlgn="auto">
              <a:lnSpc>
                <a:spcPct val="80000"/>
              </a:lnSpc>
              <a:spcAft>
                <a:spcPts val="0"/>
              </a:spcAft>
              <a:buFont typeface="Wingdings 3"/>
              <a:buChar char=""/>
              <a:defRPr/>
            </a:pPr>
            <a:r>
              <a:rPr lang="pt-BR" sz="1700" dirty="0" smtClean="0"/>
              <a:t>Informar</a:t>
            </a:r>
          </a:p>
          <a:p>
            <a:pPr marL="365760" indent="-256032" fontAlgn="auto">
              <a:lnSpc>
                <a:spcPct val="80000"/>
              </a:lnSpc>
              <a:spcAft>
                <a:spcPts val="0"/>
              </a:spcAft>
              <a:buFont typeface="Wingdings 3"/>
              <a:buChar char=""/>
              <a:defRPr/>
            </a:pPr>
            <a:r>
              <a:rPr lang="pt-BR" sz="1700" dirty="0" smtClean="0"/>
              <a:t>Justificar</a:t>
            </a:r>
          </a:p>
          <a:p>
            <a:pPr marL="365760" indent="-256032" fontAlgn="auto">
              <a:lnSpc>
                <a:spcPct val="80000"/>
              </a:lnSpc>
              <a:spcAft>
                <a:spcPts val="0"/>
              </a:spcAft>
              <a:buFont typeface="Wingdings 3"/>
              <a:buChar char=""/>
              <a:defRPr/>
            </a:pPr>
            <a:r>
              <a:rPr lang="pt-BR" sz="1700" dirty="0" smtClean="0"/>
              <a:t>Lembrar</a:t>
            </a:r>
          </a:p>
          <a:p>
            <a:pPr marL="365760" indent="-256032" fontAlgn="auto">
              <a:lnSpc>
                <a:spcPct val="80000"/>
              </a:lnSpc>
              <a:spcAft>
                <a:spcPts val="0"/>
              </a:spcAft>
              <a:buFont typeface="Wingdings 3"/>
              <a:buChar char=""/>
              <a:defRPr/>
            </a:pPr>
            <a:r>
              <a:rPr lang="pt-BR" sz="1700" dirty="0" smtClean="0"/>
              <a:t>Mencionar</a:t>
            </a:r>
          </a:p>
          <a:p>
            <a:pPr marL="365760" indent="-256032" fontAlgn="auto">
              <a:lnSpc>
                <a:spcPct val="80000"/>
              </a:lnSpc>
              <a:spcAft>
                <a:spcPts val="0"/>
              </a:spcAft>
              <a:buFont typeface="Wingdings 3"/>
              <a:buChar char=""/>
              <a:defRPr/>
            </a:pPr>
            <a:r>
              <a:rPr lang="pt-BR" sz="1700" dirty="0" smtClean="0"/>
              <a:t>Negar</a:t>
            </a:r>
          </a:p>
          <a:p>
            <a:pPr marL="365760" indent="-256032" fontAlgn="auto">
              <a:lnSpc>
                <a:spcPct val="80000"/>
              </a:lnSpc>
              <a:spcAft>
                <a:spcPts val="0"/>
              </a:spcAft>
              <a:buFont typeface="Wingdings 3"/>
              <a:buChar char=""/>
              <a:defRPr/>
            </a:pPr>
            <a:r>
              <a:rPr lang="pt-BR" sz="1700" dirty="0" smtClean="0"/>
              <a:t>Ponderar</a:t>
            </a:r>
          </a:p>
          <a:p>
            <a:pPr marL="365760" indent="-256032" fontAlgn="auto">
              <a:lnSpc>
                <a:spcPct val="80000"/>
              </a:lnSpc>
              <a:spcAft>
                <a:spcPts val="0"/>
              </a:spcAft>
              <a:buFont typeface="Wingdings 3"/>
              <a:buChar char=""/>
              <a:defRPr/>
            </a:pPr>
            <a:r>
              <a:rPr lang="pt-BR" sz="1700" dirty="0" smtClean="0"/>
              <a:t>Pontuar</a:t>
            </a:r>
          </a:p>
          <a:p>
            <a:pPr marL="365760" indent="-256032" fontAlgn="auto">
              <a:lnSpc>
                <a:spcPct val="80000"/>
              </a:lnSpc>
              <a:spcAft>
                <a:spcPts val="0"/>
              </a:spcAft>
              <a:buFont typeface="Wingdings 3"/>
              <a:buChar char=""/>
              <a:defRPr/>
            </a:pPr>
            <a:r>
              <a:rPr lang="pt-BR" sz="1700" dirty="0" smtClean="0"/>
              <a:t>Propor</a:t>
            </a:r>
          </a:p>
          <a:p>
            <a:pPr marL="365760" indent="-256032" fontAlgn="auto">
              <a:lnSpc>
                <a:spcPct val="80000"/>
              </a:lnSpc>
              <a:spcAft>
                <a:spcPts val="0"/>
              </a:spcAft>
              <a:buFont typeface="Wingdings 3"/>
              <a:buChar char=""/>
              <a:defRPr/>
            </a:pPr>
            <a:r>
              <a:rPr lang="pt-BR" sz="1700" dirty="0" smtClean="0"/>
              <a:t>Ratificar</a:t>
            </a:r>
          </a:p>
          <a:p>
            <a:pPr marL="365760" indent="-256032" fontAlgn="auto">
              <a:lnSpc>
                <a:spcPct val="80000"/>
              </a:lnSpc>
              <a:spcAft>
                <a:spcPts val="0"/>
              </a:spcAft>
              <a:buFont typeface="Wingdings 3"/>
              <a:buChar char=""/>
              <a:defRPr/>
            </a:pPr>
            <a:r>
              <a:rPr lang="pt-BR" sz="1700" dirty="0" smtClean="0"/>
              <a:t>Recordar</a:t>
            </a:r>
          </a:p>
          <a:p>
            <a:pPr marL="365760" indent="-256032" fontAlgn="auto">
              <a:lnSpc>
                <a:spcPct val="80000"/>
              </a:lnSpc>
              <a:spcAft>
                <a:spcPts val="0"/>
              </a:spcAft>
              <a:buFont typeface="Wingdings 3"/>
              <a:buChar char=""/>
              <a:defRPr/>
            </a:pPr>
            <a:r>
              <a:rPr lang="pt-BR" sz="1700" dirty="0" smtClean="0"/>
              <a:t>Reforçar</a:t>
            </a:r>
          </a:p>
          <a:p>
            <a:pPr marL="365760" indent="-256032" fontAlgn="auto">
              <a:lnSpc>
                <a:spcPct val="80000"/>
              </a:lnSpc>
              <a:spcAft>
                <a:spcPts val="0"/>
              </a:spcAft>
              <a:buFont typeface="Wingdings 3"/>
              <a:buChar char=""/>
              <a:defRPr/>
            </a:pPr>
            <a:r>
              <a:rPr lang="pt-BR" sz="1700" dirty="0" smtClean="0"/>
              <a:t>Reiterar</a:t>
            </a:r>
          </a:p>
          <a:p>
            <a:pPr marL="365760" indent="-256032" fontAlgn="auto">
              <a:lnSpc>
                <a:spcPct val="80000"/>
              </a:lnSpc>
              <a:spcAft>
                <a:spcPts val="0"/>
              </a:spcAft>
              <a:buFont typeface="Wingdings 3"/>
              <a:buChar char=""/>
              <a:defRPr/>
            </a:pPr>
            <a:r>
              <a:rPr lang="pt-BR" sz="1700" dirty="0" smtClean="0"/>
              <a:t>Ressaltar</a:t>
            </a:r>
          </a:p>
          <a:p>
            <a:pPr marL="365760" indent="-256032" fontAlgn="auto">
              <a:lnSpc>
                <a:spcPct val="80000"/>
              </a:lnSpc>
              <a:spcAft>
                <a:spcPts val="0"/>
              </a:spcAft>
              <a:buFont typeface="Wingdings 3"/>
              <a:buChar char=""/>
              <a:defRPr/>
            </a:pPr>
            <a:r>
              <a:rPr lang="pt-BR" sz="1700" dirty="0" smtClean="0"/>
              <a:t>Resumir</a:t>
            </a:r>
          </a:p>
          <a:p>
            <a:pPr marL="365760" indent="-256032" fontAlgn="auto">
              <a:lnSpc>
                <a:spcPct val="80000"/>
              </a:lnSpc>
              <a:spcAft>
                <a:spcPts val="0"/>
              </a:spcAft>
              <a:buFont typeface="Wingdings 3"/>
              <a:buChar char=""/>
              <a:defRPr/>
            </a:pPr>
            <a:r>
              <a:rPr lang="pt-BR" sz="1700" dirty="0" smtClean="0"/>
              <a:t>Revelar</a:t>
            </a:r>
          </a:p>
          <a:p>
            <a:pPr marL="365760" indent="-256032" fontAlgn="auto">
              <a:lnSpc>
                <a:spcPct val="80000"/>
              </a:lnSpc>
              <a:spcAft>
                <a:spcPts val="0"/>
              </a:spcAft>
              <a:buFont typeface="Wingdings 3"/>
              <a:buChar char=""/>
              <a:defRPr/>
            </a:pPr>
            <a:r>
              <a:rPr lang="pt-BR" sz="1700" dirty="0" smtClean="0"/>
              <a:t>Salientar</a:t>
            </a:r>
          </a:p>
          <a:p>
            <a:pPr marL="365760" indent="-256032" fontAlgn="auto">
              <a:lnSpc>
                <a:spcPct val="80000"/>
              </a:lnSpc>
              <a:spcAft>
                <a:spcPts val="0"/>
              </a:spcAft>
              <a:buFont typeface="Wingdings 3"/>
              <a:buChar char=""/>
              <a:defRPr/>
            </a:pPr>
            <a:r>
              <a:rPr lang="pt-BR" sz="1700" dirty="0" smtClean="0"/>
              <a:t>Sublinhar</a:t>
            </a:r>
          </a:p>
          <a:p>
            <a:pPr marL="365760" indent="-256032" fontAlgn="auto">
              <a:lnSpc>
                <a:spcPct val="80000"/>
              </a:lnSpc>
              <a:spcAft>
                <a:spcPts val="0"/>
              </a:spcAft>
              <a:buFont typeface="Wingdings 3"/>
              <a:buChar char=""/>
              <a:defRPr/>
            </a:pPr>
            <a:r>
              <a:rPr lang="pt-BR" sz="1700" dirty="0" smtClean="0"/>
              <a:t>Sugerir</a:t>
            </a:r>
          </a:p>
          <a:p>
            <a:pPr marL="365760" indent="-256032" fontAlgn="auto">
              <a:lnSpc>
                <a:spcPct val="80000"/>
              </a:lnSpc>
              <a:spcAft>
                <a:spcPts val="0"/>
              </a:spcAft>
              <a:buFont typeface="Wingdings 3"/>
              <a:buChar char=""/>
              <a:defRPr/>
            </a:pPr>
            <a:r>
              <a:rPr lang="pt-BR" sz="1700" dirty="0" smtClean="0"/>
              <a:t>Sustentar</a:t>
            </a:r>
          </a:p>
          <a:p>
            <a:pPr marL="365760" indent="-256032" fontAlgn="auto">
              <a:lnSpc>
                <a:spcPct val="80000"/>
              </a:lnSpc>
              <a:spcAft>
                <a:spcPts val="0"/>
              </a:spcAft>
              <a:buFont typeface="Wingdings" pitchFamily="2" charset="2"/>
              <a:buNone/>
              <a:defRPr/>
            </a:pPr>
            <a:endParaRPr lang="pt-BR" sz="1700" dirty="0" smtClean="0"/>
          </a:p>
        </p:txBody>
      </p:sp>
      <p:sp>
        <p:nvSpPr>
          <p:cNvPr id="65538" name="Rectangle 2"/>
          <p:cNvSpPr>
            <a:spLocks noGrp="1" noChangeArrowheads="1"/>
          </p:cNvSpPr>
          <p:nvPr>
            <p:ph type="title"/>
          </p:nvPr>
        </p:nvSpPr>
        <p:spPr/>
        <p:txBody>
          <a:bodyPr/>
          <a:lstStyle/>
          <a:p>
            <a:pPr fontAlgn="auto">
              <a:spcAft>
                <a:spcPts val="0"/>
              </a:spcAft>
              <a:defRPr/>
            </a:pPr>
            <a:r>
              <a:rPr lang="pt-BR" smtClean="0"/>
              <a:t>Verbos de elocução</a:t>
            </a:r>
          </a:p>
        </p:txBody>
      </p:sp>
    </p:spTree>
    <p:extLst>
      <p:ext uri="{BB962C8B-B14F-4D97-AF65-F5344CB8AC3E}">
        <p14:creationId xmlns:p14="http://schemas.microsoft.com/office/powerpoint/2010/main" xmlns="" val="812897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idx="1"/>
          </p:nvPr>
        </p:nvSpPr>
        <p:spPr/>
        <p:txBody>
          <a:bodyPr/>
          <a:lstStyle/>
          <a:p>
            <a:r>
              <a:rPr lang="pt-BR" sz="2200" smtClean="0"/>
              <a:t>Conforme</a:t>
            </a:r>
          </a:p>
          <a:p>
            <a:r>
              <a:rPr lang="pt-BR" sz="2200" smtClean="0"/>
              <a:t>De acordo com</a:t>
            </a:r>
          </a:p>
          <a:p>
            <a:r>
              <a:rPr lang="pt-BR" sz="2200" smtClean="0"/>
              <a:t>Na opinião de </a:t>
            </a:r>
          </a:p>
          <a:p>
            <a:r>
              <a:rPr lang="pt-BR" sz="2200" smtClean="0"/>
              <a:t>Segundo</a:t>
            </a:r>
          </a:p>
          <a:p>
            <a:r>
              <a:rPr lang="pt-BR" sz="2200" smtClean="0"/>
              <a:t>Para</a:t>
            </a:r>
          </a:p>
        </p:txBody>
      </p:sp>
      <p:sp>
        <p:nvSpPr>
          <p:cNvPr id="66562" name="Rectangle 2"/>
          <p:cNvSpPr>
            <a:spLocks noGrp="1" noChangeArrowheads="1"/>
          </p:cNvSpPr>
          <p:nvPr>
            <p:ph type="title"/>
          </p:nvPr>
        </p:nvSpPr>
        <p:spPr/>
        <p:txBody>
          <a:bodyPr/>
          <a:lstStyle/>
          <a:p>
            <a:pPr fontAlgn="auto">
              <a:spcAft>
                <a:spcPts val="0"/>
              </a:spcAft>
              <a:defRPr/>
            </a:pPr>
            <a:r>
              <a:rPr lang="pt-BR" smtClean="0"/>
              <a:t>Expressões</a:t>
            </a:r>
          </a:p>
        </p:txBody>
      </p:sp>
    </p:spTree>
    <p:extLst>
      <p:ext uri="{BB962C8B-B14F-4D97-AF65-F5344CB8AC3E}">
        <p14:creationId xmlns:p14="http://schemas.microsoft.com/office/powerpoint/2010/main" xmlns="" val="36567744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p:txBody>
          <a:bodyPr/>
          <a:lstStyle/>
          <a:p>
            <a:pPr>
              <a:lnSpc>
                <a:spcPct val="90000"/>
              </a:lnSpc>
            </a:pPr>
            <a:r>
              <a:rPr lang="pt-BR" sz="2200" dirty="0" smtClean="0"/>
              <a:t>Servem para dar pausa no texto, reforçando algum aspecto que será tratado a seguir.</a:t>
            </a:r>
          </a:p>
          <a:p>
            <a:pPr>
              <a:lnSpc>
                <a:spcPct val="90000"/>
              </a:lnSpc>
            </a:pPr>
            <a:r>
              <a:rPr lang="pt-BR" sz="2200" dirty="0" smtClean="0"/>
              <a:t>Usados a cada 25 ou 30 linhas.</a:t>
            </a:r>
          </a:p>
          <a:p>
            <a:pPr>
              <a:lnSpc>
                <a:spcPct val="90000"/>
              </a:lnSpc>
            </a:pPr>
            <a:r>
              <a:rPr lang="pt-BR" sz="2200" dirty="0" smtClean="0"/>
              <a:t>Em release, portanto, é pouco frequente.</a:t>
            </a:r>
          </a:p>
        </p:txBody>
      </p:sp>
      <p:sp>
        <p:nvSpPr>
          <p:cNvPr id="67586" name="Rectangle 2"/>
          <p:cNvSpPr>
            <a:spLocks noGrp="1" noChangeArrowheads="1"/>
          </p:cNvSpPr>
          <p:nvPr>
            <p:ph type="title"/>
          </p:nvPr>
        </p:nvSpPr>
        <p:spPr/>
        <p:txBody>
          <a:bodyPr/>
          <a:lstStyle/>
          <a:p>
            <a:pPr fontAlgn="auto">
              <a:spcAft>
                <a:spcPts val="0"/>
              </a:spcAft>
              <a:defRPr/>
            </a:pPr>
            <a:r>
              <a:rPr lang="pt-BR" smtClean="0"/>
              <a:t>Entretítulos (ou intertítulos)</a:t>
            </a:r>
          </a:p>
        </p:txBody>
      </p:sp>
    </p:spTree>
    <p:extLst>
      <p:ext uri="{BB962C8B-B14F-4D97-AF65-F5344CB8AC3E}">
        <p14:creationId xmlns:p14="http://schemas.microsoft.com/office/powerpoint/2010/main" xmlns="" val="1450011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idx="1"/>
          </p:nvPr>
        </p:nvSpPr>
        <p:spPr>
          <a:xfrm>
            <a:off x="457200" y="1719263"/>
            <a:ext cx="7715200" cy="4733925"/>
          </a:xfrm>
        </p:spPr>
        <p:txBody>
          <a:bodyPr/>
          <a:lstStyle/>
          <a:p>
            <a:pPr>
              <a:lnSpc>
                <a:spcPct val="90000"/>
              </a:lnSpc>
            </a:pPr>
            <a:r>
              <a:rPr lang="pt-BR" sz="2200" dirty="0" smtClean="0"/>
              <a:t>Jamais usar “senhor” ou “dona” para anunciar alguém. </a:t>
            </a:r>
          </a:p>
          <a:p>
            <a:pPr>
              <a:lnSpc>
                <a:spcPct val="90000"/>
              </a:lnSpc>
              <a:buFont typeface="Wingdings" pitchFamily="2" charset="2"/>
              <a:buNone/>
            </a:pPr>
            <a:endParaRPr lang="pt-BR" sz="2200" dirty="0" smtClean="0"/>
          </a:p>
          <a:p>
            <a:pPr>
              <a:lnSpc>
                <a:spcPct val="90000"/>
              </a:lnSpc>
            </a:pPr>
            <a:r>
              <a:rPr lang="pt-BR" sz="2200" dirty="0" smtClean="0"/>
              <a:t>Médicos, advogados e outros não devem ser chamados de “doutores”, mas sim com a denominação de suas profissões.</a:t>
            </a:r>
          </a:p>
          <a:p>
            <a:pPr>
              <a:lnSpc>
                <a:spcPct val="90000"/>
              </a:lnSpc>
              <a:buFont typeface="Wingdings" pitchFamily="2" charset="2"/>
              <a:buNone/>
            </a:pPr>
            <a:endParaRPr lang="pt-BR" sz="2200" dirty="0" smtClean="0"/>
          </a:p>
          <a:p>
            <a:pPr>
              <a:lnSpc>
                <a:spcPct val="90000"/>
              </a:lnSpc>
            </a:pPr>
            <a:r>
              <a:rPr lang="pt-BR" sz="2200" b="1" dirty="0" smtClean="0">
                <a:solidFill>
                  <a:schemeClr val="tx2"/>
                </a:solidFill>
              </a:rPr>
              <a:t>Quando mencionados pela primeira vez no texto, os nomes devem aparecer por extenso e precedidos pelos respectivos cargos, funções ou profissões. Depois, pode ser usado um ou outro, inclusive com a possibilidade de usar apenas o prenome ou sobrenome, dependendo qual for mais conhecido pelo público.</a:t>
            </a:r>
          </a:p>
        </p:txBody>
      </p:sp>
      <p:sp>
        <p:nvSpPr>
          <p:cNvPr id="68610" name="Rectangle 2"/>
          <p:cNvSpPr>
            <a:spLocks noGrp="1" noChangeArrowheads="1"/>
          </p:cNvSpPr>
          <p:nvPr>
            <p:ph type="title"/>
          </p:nvPr>
        </p:nvSpPr>
        <p:spPr/>
        <p:txBody>
          <a:bodyPr/>
          <a:lstStyle/>
          <a:p>
            <a:pPr fontAlgn="auto">
              <a:spcAft>
                <a:spcPts val="0"/>
              </a:spcAft>
              <a:defRPr/>
            </a:pPr>
            <a:r>
              <a:rPr lang="pt-BR" smtClean="0"/>
              <a:t>Formas de tratamento</a:t>
            </a:r>
          </a:p>
        </p:txBody>
      </p:sp>
    </p:spTree>
    <p:extLst>
      <p:ext uri="{BB962C8B-B14F-4D97-AF65-F5344CB8AC3E}">
        <p14:creationId xmlns:p14="http://schemas.microsoft.com/office/powerpoint/2010/main" xmlns="" val="2147968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p:txBody>
          <a:bodyPr/>
          <a:lstStyle/>
          <a:p>
            <a:r>
              <a:rPr lang="pt-BR" sz="2200" smtClean="0"/>
              <a:t>O grifo é usado em palavras, expressões ou citações em língua estrangeira (exceto em substantivos próprios) e nos títulos de livros, revistas, jornais, filmes, programas de televisão ou rádio, peças de teatro ou exposições artísticas.</a:t>
            </a:r>
          </a:p>
          <a:p>
            <a:r>
              <a:rPr lang="pt-BR" sz="2200" smtClean="0"/>
              <a:t>“A revista </a:t>
            </a:r>
            <a:r>
              <a:rPr lang="pt-BR" sz="2200" i="1" smtClean="0"/>
              <a:t>CartaCapital </a:t>
            </a:r>
            <a:r>
              <a:rPr lang="pt-BR" sz="2200" smtClean="0"/>
              <a:t>destaca o caso FBI”.</a:t>
            </a:r>
          </a:p>
        </p:txBody>
      </p:sp>
      <p:sp>
        <p:nvSpPr>
          <p:cNvPr id="69634" name="Rectangle 2"/>
          <p:cNvSpPr>
            <a:spLocks noGrp="1" noChangeArrowheads="1"/>
          </p:cNvSpPr>
          <p:nvPr>
            <p:ph type="title"/>
          </p:nvPr>
        </p:nvSpPr>
        <p:spPr/>
        <p:txBody>
          <a:bodyPr/>
          <a:lstStyle/>
          <a:p>
            <a:pPr fontAlgn="auto">
              <a:spcAft>
                <a:spcPts val="0"/>
              </a:spcAft>
              <a:defRPr/>
            </a:pPr>
            <a:r>
              <a:rPr lang="pt-BR" smtClean="0"/>
              <a:t>Grifo ou itálico </a:t>
            </a:r>
          </a:p>
        </p:txBody>
      </p:sp>
    </p:spTree>
    <p:extLst>
      <p:ext uri="{BB962C8B-B14F-4D97-AF65-F5344CB8AC3E}">
        <p14:creationId xmlns:p14="http://schemas.microsoft.com/office/powerpoint/2010/main" xmlns="" val="26774980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p:txBody>
          <a:bodyPr/>
          <a:lstStyle/>
          <a:p>
            <a:r>
              <a:rPr lang="pt-BR" sz="2200" b="1" smtClean="0"/>
              <a:t>Cargos, funções ou profissões</a:t>
            </a:r>
            <a:r>
              <a:rPr lang="pt-BR" sz="2200" smtClean="0"/>
              <a:t>: devem ser mencionados antes dos nomes e grafados em minúscula: presidente, governador, secretário, diretor, papa, cardeal...</a:t>
            </a:r>
          </a:p>
          <a:p>
            <a:r>
              <a:rPr lang="pt-BR" sz="2200" b="1" smtClean="0"/>
              <a:t>Datas</a:t>
            </a:r>
            <a:r>
              <a:rPr lang="pt-BR" sz="2200" smtClean="0"/>
              <a:t>: colocar a data após aparição de palavras como “ontem”, “hoje”, “amanhã” pela primeira vez.</a:t>
            </a:r>
          </a:p>
          <a:p>
            <a:pPr>
              <a:buFont typeface="Wingdings" pitchFamily="2" charset="2"/>
              <a:buNone/>
            </a:pPr>
            <a:endParaRPr lang="pt-BR" sz="2200" smtClean="0"/>
          </a:p>
        </p:txBody>
      </p:sp>
      <p:sp>
        <p:nvSpPr>
          <p:cNvPr id="61442" name="Rectangle 2"/>
          <p:cNvSpPr>
            <a:spLocks noGrp="1" noChangeArrowheads="1"/>
          </p:cNvSpPr>
          <p:nvPr>
            <p:ph type="title"/>
          </p:nvPr>
        </p:nvSpPr>
        <p:spPr/>
        <p:txBody>
          <a:bodyPr/>
          <a:lstStyle/>
          <a:p>
            <a:pPr fontAlgn="auto">
              <a:spcAft>
                <a:spcPts val="0"/>
              </a:spcAft>
              <a:defRPr/>
            </a:pPr>
            <a:r>
              <a:rPr lang="pt-BR" smtClean="0"/>
              <a:t>Convenções</a:t>
            </a:r>
          </a:p>
        </p:txBody>
      </p:sp>
    </p:spTree>
    <p:extLst>
      <p:ext uri="{BB962C8B-B14F-4D97-AF65-F5344CB8AC3E}">
        <p14:creationId xmlns:p14="http://schemas.microsoft.com/office/powerpoint/2010/main" xmlns="" val="1339033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idx="1"/>
          </p:nvPr>
        </p:nvSpPr>
        <p:spPr>
          <a:xfrm>
            <a:off x="395536" y="1196752"/>
            <a:ext cx="8229600" cy="5112196"/>
          </a:xfrm>
        </p:spPr>
        <p:txBody>
          <a:bodyPr/>
          <a:lstStyle/>
          <a:p>
            <a:pPr>
              <a:lnSpc>
                <a:spcPct val="90000"/>
              </a:lnSpc>
            </a:pPr>
            <a:r>
              <a:rPr lang="pt-BR" sz="2500" b="1" dirty="0" smtClean="0"/>
              <a:t>Números cardinais</a:t>
            </a:r>
          </a:p>
          <a:p>
            <a:pPr lvl="1">
              <a:lnSpc>
                <a:spcPct val="90000"/>
              </a:lnSpc>
            </a:pPr>
            <a:r>
              <a:rPr lang="pt-BR" sz="2000" b="1" dirty="0" smtClean="0"/>
              <a:t>De 0 a 10</a:t>
            </a:r>
            <a:r>
              <a:rPr lang="pt-BR" sz="2000" dirty="0" smtClean="0"/>
              <a:t>: por extenso – zero, um, dois, três, quatro, cinco, seis, sete, oito, nove, dez</a:t>
            </a:r>
          </a:p>
          <a:p>
            <a:pPr lvl="1">
              <a:lnSpc>
                <a:spcPct val="90000"/>
              </a:lnSpc>
            </a:pPr>
            <a:r>
              <a:rPr lang="pt-BR" sz="2000" b="1" dirty="0" smtClean="0"/>
              <a:t>Demais</a:t>
            </a:r>
            <a:r>
              <a:rPr lang="pt-BR" sz="2000" dirty="0" smtClean="0"/>
              <a:t>: algarismos arábicos – 176, 39, 450</a:t>
            </a:r>
          </a:p>
          <a:p>
            <a:pPr lvl="1">
              <a:lnSpc>
                <a:spcPct val="90000"/>
              </a:lnSpc>
            </a:pPr>
            <a:r>
              <a:rPr lang="pt-BR" sz="2000" b="1" dirty="0" smtClean="0"/>
              <a:t>Exceção – 100 e 1.000</a:t>
            </a:r>
            <a:r>
              <a:rPr lang="pt-BR" sz="2000" dirty="0" smtClean="0"/>
              <a:t>: por extenso – cem, mil</a:t>
            </a:r>
          </a:p>
          <a:p>
            <a:pPr lvl="1">
              <a:lnSpc>
                <a:spcPct val="90000"/>
              </a:lnSpc>
            </a:pPr>
            <a:r>
              <a:rPr lang="pt-BR" sz="2000" b="1" dirty="0" smtClean="0"/>
              <a:t>Números redondo</a:t>
            </a:r>
            <a:r>
              <a:rPr lang="pt-BR" sz="2000" dirty="0" smtClean="0"/>
              <a:t>: forma mista – 5 mil pessoas, 1,4 bilhão de habitantes</a:t>
            </a:r>
          </a:p>
          <a:p>
            <a:pPr lvl="1">
              <a:lnSpc>
                <a:spcPct val="90000"/>
              </a:lnSpc>
            </a:pPr>
            <a:r>
              <a:rPr lang="pt-BR" sz="2000" b="1" dirty="0" smtClean="0"/>
              <a:t>Números quebrados: </a:t>
            </a:r>
            <a:r>
              <a:rPr lang="pt-BR" sz="2000" dirty="0" smtClean="0"/>
              <a:t>algarismos arábicos – 15.302 pagantes</a:t>
            </a:r>
          </a:p>
          <a:p>
            <a:pPr>
              <a:lnSpc>
                <a:spcPct val="90000"/>
              </a:lnSpc>
            </a:pPr>
            <a:r>
              <a:rPr lang="pt-BR" sz="2500" b="1" dirty="0" smtClean="0"/>
              <a:t>Números ordinais</a:t>
            </a:r>
            <a:r>
              <a:rPr lang="pt-BR" sz="2100" b="1" dirty="0" smtClean="0"/>
              <a:t>: </a:t>
            </a:r>
            <a:r>
              <a:rPr lang="pt-BR" sz="2000" dirty="0" smtClean="0"/>
              <a:t>Basicamente, as mesmas convenções dos cardinais.</a:t>
            </a:r>
          </a:p>
          <a:p>
            <a:pPr>
              <a:lnSpc>
                <a:spcPct val="90000"/>
              </a:lnSpc>
            </a:pPr>
            <a:r>
              <a:rPr lang="pt-BR" sz="2500" b="1" dirty="0" smtClean="0"/>
              <a:t>Números romanos</a:t>
            </a:r>
            <a:endParaRPr lang="pt-BR" sz="2100" b="1" dirty="0" smtClean="0"/>
          </a:p>
          <a:p>
            <a:pPr lvl="1">
              <a:lnSpc>
                <a:spcPct val="90000"/>
              </a:lnSpc>
            </a:pPr>
            <a:r>
              <a:rPr lang="pt-BR" sz="2000" dirty="0" smtClean="0"/>
              <a:t>Reis, papas, nomes oficiais de entidades, eventos, leis e documentos</a:t>
            </a:r>
          </a:p>
          <a:p>
            <a:pPr lvl="1">
              <a:lnSpc>
                <a:spcPct val="90000"/>
              </a:lnSpc>
            </a:pPr>
            <a:r>
              <a:rPr lang="pt-BR" sz="2000" dirty="0" smtClean="0"/>
              <a:t>Séculos, capítulos, planos e distritos</a:t>
            </a:r>
          </a:p>
          <a:p>
            <a:pPr lvl="1">
              <a:lnSpc>
                <a:spcPct val="90000"/>
              </a:lnSpc>
            </a:pPr>
            <a:r>
              <a:rPr lang="pt-BR" sz="2000" dirty="0" smtClean="0"/>
              <a:t>Sem símbolo “º”: João Paulo VI e não João Paulo VIº.</a:t>
            </a:r>
          </a:p>
          <a:p>
            <a:pPr>
              <a:lnSpc>
                <a:spcPct val="90000"/>
              </a:lnSpc>
            </a:pPr>
            <a:endParaRPr lang="pt-BR" sz="2100" dirty="0" smtClean="0"/>
          </a:p>
        </p:txBody>
      </p:sp>
      <p:sp>
        <p:nvSpPr>
          <p:cNvPr id="72706" name="Rectangle 2"/>
          <p:cNvSpPr>
            <a:spLocks noGrp="1" noChangeArrowheads="1"/>
          </p:cNvSpPr>
          <p:nvPr>
            <p:ph type="title"/>
          </p:nvPr>
        </p:nvSpPr>
        <p:spPr/>
        <p:txBody>
          <a:bodyPr/>
          <a:lstStyle/>
          <a:p>
            <a:pPr fontAlgn="auto">
              <a:spcAft>
                <a:spcPts val="0"/>
              </a:spcAft>
              <a:defRPr/>
            </a:pPr>
            <a:r>
              <a:rPr lang="pt-BR" smtClean="0"/>
              <a:t>Convenções</a:t>
            </a:r>
          </a:p>
        </p:txBody>
      </p:sp>
    </p:spTree>
    <p:extLst>
      <p:ext uri="{BB962C8B-B14F-4D97-AF65-F5344CB8AC3E}">
        <p14:creationId xmlns:p14="http://schemas.microsoft.com/office/powerpoint/2010/main" xmlns="" val="25031473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idx="1"/>
          </p:nvPr>
        </p:nvSpPr>
        <p:spPr/>
        <p:txBody>
          <a:bodyPr/>
          <a:lstStyle/>
          <a:p>
            <a:pPr>
              <a:lnSpc>
                <a:spcPct val="80000"/>
              </a:lnSpc>
            </a:pPr>
            <a:r>
              <a:rPr lang="pt-BR" sz="2600" b="1" smtClean="0">
                <a:solidFill>
                  <a:schemeClr val="tx2"/>
                </a:solidFill>
              </a:rPr>
              <a:t>Datas</a:t>
            </a:r>
          </a:p>
          <a:p>
            <a:pPr lvl="1">
              <a:lnSpc>
                <a:spcPct val="80000"/>
              </a:lnSpc>
            </a:pPr>
            <a:r>
              <a:rPr lang="pt-BR" sz="2200" smtClean="0"/>
              <a:t>Dia: algarismos arábicos</a:t>
            </a:r>
          </a:p>
          <a:p>
            <a:pPr lvl="1">
              <a:lnSpc>
                <a:spcPct val="80000"/>
              </a:lnSpc>
            </a:pPr>
            <a:r>
              <a:rPr lang="pt-BR" sz="2200" smtClean="0"/>
              <a:t>Mês: por extenso</a:t>
            </a:r>
          </a:p>
          <a:p>
            <a:pPr lvl="1">
              <a:lnSpc>
                <a:spcPct val="80000"/>
              </a:lnSpc>
            </a:pPr>
            <a:r>
              <a:rPr lang="pt-BR" sz="2200" smtClean="0"/>
              <a:t>Ano: algarismos arábicos</a:t>
            </a:r>
          </a:p>
          <a:p>
            <a:pPr lvl="1">
              <a:lnSpc>
                <a:spcPct val="80000"/>
              </a:lnSpc>
            </a:pPr>
            <a:r>
              <a:rPr lang="pt-BR" sz="2200" smtClean="0"/>
              <a:t>29 de setembro de 2007</a:t>
            </a:r>
          </a:p>
          <a:p>
            <a:pPr>
              <a:lnSpc>
                <a:spcPct val="80000"/>
              </a:lnSpc>
            </a:pPr>
            <a:r>
              <a:rPr lang="pt-BR" sz="2600" b="1" smtClean="0">
                <a:solidFill>
                  <a:schemeClr val="tx2"/>
                </a:solidFill>
              </a:rPr>
              <a:t>Dinheiro</a:t>
            </a:r>
          </a:p>
          <a:p>
            <a:pPr lvl="1">
              <a:lnSpc>
                <a:spcPct val="80000"/>
              </a:lnSpc>
            </a:pPr>
            <a:r>
              <a:rPr lang="pt-BR" sz="2200" smtClean="0"/>
              <a:t>Moeda nacional: símbolo – R$ 100,00</a:t>
            </a:r>
          </a:p>
          <a:p>
            <a:pPr lvl="1">
              <a:lnSpc>
                <a:spcPct val="80000"/>
              </a:lnSpc>
            </a:pPr>
            <a:r>
              <a:rPr lang="pt-BR" sz="2200" smtClean="0"/>
              <a:t>Centavos: por extenso – 20 centavos</a:t>
            </a:r>
          </a:p>
          <a:p>
            <a:pPr lvl="1">
              <a:lnSpc>
                <a:spcPct val="80000"/>
              </a:lnSpc>
            </a:pPr>
            <a:r>
              <a:rPr lang="pt-BR" sz="2200" smtClean="0"/>
              <a:t>Cifras redondas: zeros substituídos por mil, milhão, bilhão: R$ 10 milhões</a:t>
            </a:r>
          </a:p>
          <a:p>
            <a:pPr lvl="1">
              <a:lnSpc>
                <a:spcPct val="80000"/>
              </a:lnSpc>
            </a:pPr>
            <a:r>
              <a:rPr lang="pt-BR" sz="2200" smtClean="0"/>
              <a:t>Cifras quebradas: algarismos arábicos: R$ 26.569,00</a:t>
            </a:r>
          </a:p>
          <a:p>
            <a:pPr lvl="1">
              <a:lnSpc>
                <a:spcPct val="80000"/>
              </a:lnSpc>
            </a:pPr>
            <a:r>
              <a:rPr lang="pt-BR" sz="2200" smtClean="0"/>
              <a:t>Moedas estrangeiras: forma mista – 40 milhões de dólares (indicar conversão em reais entre parênteses)</a:t>
            </a:r>
          </a:p>
        </p:txBody>
      </p:sp>
      <p:sp>
        <p:nvSpPr>
          <p:cNvPr id="70658" name="Rectangle 2"/>
          <p:cNvSpPr>
            <a:spLocks noGrp="1" noChangeArrowheads="1"/>
          </p:cNvSpPr>
          <p:nvPr>
            <p:ph type="title"/>
          </p:nvPr>
        </p:nvSpPr>
        <p:spPr/>
        <p:txBody>
          <a:bodyPr/>
          <a:lstStyle/>
          <a:p>
            <a:pPr fontAlgn="auto">
              <a:spcAft>
                <a:spcPts val="0"/>
              </a:spcAft>
              <a:defRPr/>
            </a:pPr>
            <a:r>
              <a:rPr lang="pt-BR" dirty="0" smtClean="0"/>
              <a:t>Convenções</a:t>
            </a:r>
          </a:p>
        </p:txBody>
      </p:sp>
    </p:spTree>
    <p:extLst>
      <p:ext uri="{BB962C8B-B14F-4D97-AF65-F5344CB8AC3E}">
        <p14:creationId xmlns:p14="http://schemas.microsoft.com/office/powerpoint/2010/main" xmlns="" val="3368171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1"/>
          </p:nvPr>
        </p:nvSpPr>
        <p:spPr/>
        <p:txBody>
          <a:bodyPr/>
          <a:lstStyle/>
          <a:p>
            <a:r>
              <a:rPr lang="pt-BR" b="1" smtClean="0">
                <a:solidFill>
                  <a:schemeClr val="tx2"/>
                </a:solidFill>
              </a:rPr>
              <a:t>Horários</a:t>
            </a:r>
          </a:p>
          <a:p>
            <a:pPr lvl="1"/>
            <a:r>
              <a:rPr lang="pt-BR" sz="2200" smtClean="0"/>
              <a:t>Horas, minutos, segundos: com os símbolos, h, min e s (em minúsculas, sem plural ou ponto) – completou a maratona em 2h55min12s.</a:t>
            </a:r>
          </a:p>
          <a:p>
            <a:pPr lvl="1"/>
            <a:r>
              <a:rPr lang="pt-BR" sz="2200" smtClean="0"/>
              <a:t>Exceção: intervalos de tempo – o encontro durou três horas e 15 minutos.</a:t>
            </a:r>
          </a:p>
        </p:txBody>
      </p:sp>
      <p:sp>
        <p:nvSpPr>
          <p:cNvPr id="71682" name="Rectangle 2"/>
          <p:cNvSpPr>
            <a:spLocks noGrp="1" noChangeArrowheads="1"/>
          </p:cNvSpPr>
          <p:nvPr>
            <p:ph type="title"/>
          </p:nvPr>
        </p:nvSpPr>
        <p:spPr/>
        <p:txBody>
          <a:bodyPr/>
          <a:lstStyle/>
          <a:p>
            <a:pPr fontAlgn="auto">
              <a:spcAft>
                <a:spcPts val="0"/>
              </a:spcAft>
              <a:defRPr/>
            </a:pPr>
            <a:r>
              <a:rPr lang="pt-BR" smtClean="0"/>
              <a:t>Convenções</a:t>
            </a:r>
          </a:p>
        </p:txBody>
      </p:sp>
    </p:spTree>
    <p:extLst>
      <p:ext uri="{BB962C8B-B14F-4D97-AF65-F5344CB8AC3E}">
        <p14:creationId xmlns:p14="http://schemas.microsoft.com/office/powerpoint/2010/main" xmlns="" val="640833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pt-BR" smtClean="0"/>
              <a:t>Organograma ideal</a:t>
            </a:r>
          </a:p>
        </p:txBody>
      </p:sp>
      <p:sp>
        <p:nvSpPr>
          <p:cNvPr id="15363" name="Text Box 4"/>
          <p:cNvSpPr txBox="1">
            <a:spLocks noChangeArrowheads="1"/>
          </p:cNvSpPr>
          <p:nvPr/>
        </p:nvSpPr>
        <p:spPr bwMode="auto">
          <a:xfrm>
            <a:off x="3852863" y="1773238"/>
            <a:ext cx="17272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pt-BR" b="1" i="0"/>
              <a:t>Assessorado</a:t>
            </a:r>
          </a:p>
        </p:txBody>
      </p:sp>
      <p:sp>
        <p:nvSpPr>
          <p:cNvPr id="15364" name="Text Box 5"/>
          <p:cNvSpPr txBox="1">
            <a:spLocks noChangeArrowheads="1"/>
          </p:cNvSpPr>
          <p:nvPr/>
        </p:nvSpPr>
        <p:spPr bwMode="auto">
          <a:xfrm>
            <a:off x="3851275" y="2781300"/>
            <a:ext cx="230505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pt-BR" b="1" i="0"/>
              <a:t>Assessoria de Comunicação</a:t>
            </a:r>
          </a:p>
        </p:txBody>
      </p:sp>
      <p:sp>
        <p:nvSpPr>
          <p:cNvPr id="15365" name="Text Box 6"/>
          <p:cNvSpPr txBox="1">
            <a:spLocks noChangeArrowheads="1"/>
          </p:cNvSpPr>
          <p:nvPr/>
        </p:nvSpPr>
        <p:spPr bwMode="auto">
          <a:xfrm>
            <a:off x="1258888" y="4149725"/>
            <a:ext cx="180022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pt-BR" b="1" i="0"/>
              <a:t>Assessoria de imprensa</a:t>
            </a:r>
          </a:p>
        </p:txBody>
      </p:sp>
      <p:sp>
        <p:nvSpPr>
          <p:cNvPr id="15366" name="Text Box 7"/>
          <p:cNvSpPr txBox="1">
            <a:spLocks noChangeArrowheads="1"/>
          </p:cNvSpPr>
          <p:nvPr/>
        </p:nvSpPr>
        <p:spPr bwMode="auto">
          <a:xfrm>
            <a:off x="3706813" y="4149725"/>
            <a:ext cx="1944687"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pt-BR" b="1" i="0"/>
              <a:t>Publicidade e propaganda</a:t>
            </a:r>
          </a:p>
        </p:txBody>
      </p:sp>
      <p:sp>
        <p:nvSpPr>
          <p:cNvPr id="15367" name="Text Box 8"/>
          <p:cNvSpPr txBox="1">
            <a:spLocks noChangeArrowheads="1"/>
          </p:cNvSpPr>
          <p:nvPr/>
        </p:nvSpPr>
        <p:spPr bwMode="auto">
          <a:xfrm>
            <a:off x="6156325" y="4221163"/>
            <a:ext cx="180022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spcBef>
                <a:spcPct val="50000"/>
              </a:spcBef>
            </a:pPr>
            <a:r>
              <a:rPr lang="pt-BR" b="1" i="0"/>
              <a:t>Relações Públicas</a:t>
            </a:r>
          </a:p>
        </p:txBody>
      </p:sp>
      <p:sp>
        <p:nvSpPr>
          <p:cNvPr id="15368" name="Line 9"/>
          <p:cNvSpPr>
            <a:spLocks noChangeShapeType="1"/>
          </p:cNvSpPr>
          <p:nvPr/>
        </p:nvSpPr>
        <p:spPr bwMode="auto">
          <a:xfrm>
            <a:off x="4643438" y="2133600"/>
            <a:ext cx="0" cy="6477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pt-BR"/>
          </a:p>
        </p:txBody>
      </p:sp>
      <p:sp>
        <p:nvSpPr>
          <p:cNvPr id="15369" name="Line 10"/>
          <p:cNvSpPr>
            <a:spLocks noChangeShapeType="1"/>
          </p:cNvSpPr>
          <p:nvPr/>
        </p:nvSpPr>
        <p:spPr bwMode="auto">
          <a:xfrm>
            <a:off x="4572000" y="3357563"/>
            <a:ext cx="0" cy="7921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pt-BR"/>
          </a:p>
        </p:txBody>
      </p:sp>
      <p:sp>
        <p:nvSpPr>
          <p:cNvPr id="15370" name="Line 11"/>
          <p:cNvSpPr>
            <a:spLocks noChangeShapeType="1"/>
          </p:cNvSpPr>
          <p:nvPr/>
        </p:nvSpPr>
        <p:spPr bwMode="auto">
          <a:xfrm flipH="1">
            <a:off x="2411413" y="3500438"/>
            <a:ext cx="1873250" cy="5762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pt-BR"/>
          </a:p>
        </p:txBody>
      </p:sp>
      <p:sp>
        <p:nvSpPr>
          <p:cNvPr id="15371" name="Line 12"/>
          <p:cNvSpPr>
            <a:spLocks noChangeShapeType="1"/>
          </p:cNvSpPr>
          <p:nvPr/>
        </p:nvSpPr>
        <p:spPr bwMode="auto">
          <a:xfrm>
            <a:off x="4932363" y="3500438"/>
            <a:ext cx="1727200" cy="72072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pt-BR"/>
          </a:p>
        </p:txBody>
      </p:sp>
      <p:sp>
        <p:nvSpPr>
          <p:cNvPr id="15372" name="Arc 14"/>
          <p:cNvSpPr>
            <a:spLocks/>
          </p:cNvSpPr>
          <p:nvPr/>
        </p:nvSpPr>
        <p:spPr bwMode="auto">
          <a:xfrm rot="10800000">
            <a:off x="1911350" y="4868863"/>
            <a:ext cx="2006600" cy="720725"/>
          </a:xfrm>
          <a:custGeom>
            <a:avLst/>
            <a:gdLst>
              <a:gd name="T0" fmla="*/ 0 w 43009"/>
              <a:gd name="T1" fmla="*/ 20855280 h 21600"/>
              <a:gd name="T2" fmla="*/ 93618617 w 43009"/>
              <a:gd name="T3" fmla="*/ 24048357 h 21600"/>
              <a:gd name="T4" fmla="*/ 46601412 w 43009"/>
              <a:gd name="T5" fmla="*/ 24048357 h 21600"/>
              <a:gd name="T6" fmla="*/ 0 60000 65536"/>
              <a:gd name="T7" fmla="*/ 0 60000 65536"/>
              <a:gd name="T8" fmla="*/ 0 60000 65536"/>
              <a:gd name="T9" fmla="*/ 0 w 43009"/>
              <a:gd name="T10" fmla="*/ 0 h 21600"/>
              <a:gd name="T11" fmla="*/ 43009 w 43009"/>
              <a:gd name="T12" fmla="*/ 21600 h 21600"/>
            </a:gdLst>
            <a:ahLst/>
            <a:cxnLst>
              <a:cxn ang="T6">
                <a:pos x="T0" y="T1"/>
              </a:cxn>
              <a:cxn ang="T7">
                <a:pos x="T2" y="T3"/>
              </a:cxn>
              <a:cxn ang="T8">
                <a:pos x="T4" y="T5"/>
              </a:cxn>
            </a:cxnLst>
            <a:rect l="T9" t="T10" r="T11" b="T12"/>
            <a:pathLst>
              <a:path w="43009" h="21600" fill="none" extrusionOk="0">
                <a:moveTo>
                  <a:pt x="0" y="18732"/>
                </a:moveTo>
                <a:cubicBezTo>
                  <a:pt x="1437" y="8006"/>
                  <a:pt x="10588" y="-1"/>
                  <a:pt x="21409" y="0"/>
                </a:cubicBezTo>
                <a:cubicBezTo>
                  <a:pt x="33338" y="0"/>
                  <a:pt x="43009" y="9670"/>
                  <a:pt x="43009" y="21600"/>
                </a:cubicBezTo>
              </a:path>
              <a:path w="43009" h="21600" stroke="0" extrusionOk="0">
                <a:moveTo>
                  <a:pt x="0" y="18732"/>
                </a:moveTo>
                <a:cubicBezTo>
                  <a:pt x="1437" y="8006"/>
                  <a:pt x="10588" y="-1"/>
                  <a:pt x="21409" y="0"/>
                </a:cubicBezTo>
                <a:cubicBezTo>
                  <a:pt x="33338" y="0"/>
                  <a:pt x="43009" y="9670"/>
                  <a:pt x="43009" y="21600"/>
                </a:cubicBezTo>
                <a:lnTo>
                  <a:pt x="21409" y="21600"/>
                </a:lnTo>
                <a:close/>
              </a:path>
            </a:pathLst>
          </a:cu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pt-BR"/>
          </a:p>
        </p:txBody>
      </p:sp>
      <p:sp>
        <p:nvSpPr>
          <p:cNvPr id="15373" name="Arc 15"/>
          <p:cNvSpPr>
            <a:spLocks/>
          </p:cNvSpPr>
          <p:nvPr/>
        </p:nvSpPr>
        <p:spPr bwMode="auto">
          <a:xfrm rot="10800000">
            <a:off x="4716463" y="4941888"/>
            <a:ext cx="2006600" cy="720725"/>
          </a:xfrm>
          <a:custGeom>
            <a:avLst/>
            <a:gdLst>
              <a:gd name="T0" fmla="*/ 0 w 43009"/>
              <a:gd name="T1" fmla="*/ 20855280 h 21600"/>
              <a:gd name="T2" fmla="*/ 93618617 w 43009"/>
              <a:gd name="T3" fmla="*/ 24048357 h 21600"/>
              <a:gd name="T4" fmla="*/ 46601412 w 43009"/>
              <a:gd name="T5" fmla="*/ 24048357 h 21600"/>
              <a:gd name="T6" fmla="*/ 0 60000 65536"/>
              <a:gd name="T7" fmla="*/ 0 60000 65536"/>
              <a:gd name="T8" fmla="*/ 0 60000 65536"/>
              <a:gd name="T9" fmla="*/ 0 w 43009"/>
              <a:gd name="T10" fmla="*/ 0 h 21600"/>
              <a:gd name="T11" fmla="*/ 43009 w 43009"/>
              <a:gd name="T12" fmla="*/ 21600 h 21600"/>
            </a:gdLst>
            <a:ahLst/>
            <a:cxnLst>
              <a:cxn ang="T6">
                <a:pos x="T0" y="T1"/>
              </a:cxn>
              <a:cxn ang="T7">
                <a:pos x="T2" y="T3"/>
              </a:cxn>
              <a:cxn ang="T8">
                <a:pos x="T4" y="T5"/>
              </a:cxn>
            </a:cxnLst>
            <a:rect l="T9" t="T10" r="T11" b="T12"/>
            <a:pathLst>
              <a:path w="43009" h="21600" fill="none" extrusionOk="0">
                <a:moveTo>
                  <a:pt x="0" y="18732"/>
                </a:moveTo>
                <a:cubicBezTo>
                  <a:pt x="1437" y="8006"/>
                  <a:pt x="10588" y="-1"/>
                  <a:pt x="21409" y="0"/>
                </a:cubicBezTo>
                <a:cubicBezTo>
                  <a:pt x="33338" y="0"/>
                  <a:pt x="43009" y="9670"/>
                  <a:pt x="43009" y="21600"/>
                </a:cubicBezTo>
              </a:path>
              <a:path w="43009" h="21600" stroke="0" extrusionOk="0">
                <a:moveTo>
                  <a:pt x="0" y="18732"/>
                </a:moveTo>
                <a:cubicBezTo>
                  <a:pt x="1437" y="8006"/>
                  <a:pt x="10588" y="-1"/>
                  <a:pt x="21409" y="0"/>
                </a:cubicBezTo>
                <a:cubicBezTo>
                  <a:pt x="33338" y="0"/>
                  <a:pt x="43009" y="9670"/>
                  <a:pt x="43009" y="21600"/>
                </a:cubicBezTo>
                <a:lnTo>
                  <a:pt x="21409" y="21600"/>
                </a:lnTo>
                <a:close/>
              </a:path>
            </a:pathLst>
          </a:cu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pt-BR"/>
          </a:p>
        </p:txBody>
      </p:sp>
      <p:sp>
        <p:nvSpPr>
          <p:cNvPr id="15374" name="Arc 16"/>
          <p:cNvSpPr>
            <a:spLocks/>
          </p:cNvSpPr>
          <p:nvPr/>
        </p:nvSpPr>
        <p:spPr bwMode="auto">
          <a:xfrm rot="10800000">
            <a:off x="2203450" y="5229225"/>
            <a:ext cx="4672013" cy="1152525"/>
          </a:xfrm>
          <a:custGeom>
            <a:avLst/>
            <a:gdLst>
              <a:gd name="T0" fmla="*/ 0 w 42299"/>
              <a:gd name="T1" fmla="*/ 53330687 h 21600"/>
              <a:gd name="T2" fmla="*/ 516033525 w 42299"/>
              <a:gd name="T3" fmla="*/ 45854378 h 21600"/>
              <a:gd name="T4" fmla="*/ 261182539 w 42299"/>
              <a:gd name="T5" fmla="*/ 61496017 h 21600"/>
              <a:gd name="T6" fmla="*/ 0 60000 65536"/>
              <a:gd name="T7" fmla="*/ 0 60000 65536"/>
              <a:gd name="T8" fmla="*/ 0 60000 65536"/>
              <a:gd name="T9" fmla="*/ 0 w 42299"/>
              <a:gd name="T10" fmla="*/ 0 h 21600"/>
              <a:gd name="T11" fmla="*/ 42299 w 42299"/>
              <a:gd name="T12" fmla="*/ 21600 h 21600"/>
            </a:gdLst>
            <a:ahLst/>
            <a:cxnLst>
              <a:cxn ang="T6">
                <a:pos x="T0" y="T1"/>
              </a:cxn>
              <a:cxn ang="T7">
                <a:pos x="T2" y="T3"/>
              </a:cxn>
              <a:cxn ang="T8">
                <a:pos x="T4" y="T5"/>
              </a:cxn>
            </a:cxnLst>
            <a:rect l="T9" t="T10" r="T11" b="T12"/>
            <a:pathLst>
              <a:path w="42299" h="21600" fill="none" extrusionOk="0">
                <a:moveTo>
                  <a:pt x="0" y="18732"/>
                </a:moveTo>
                <a:cubicBezTo>
                  <a:pt x="1437" y="8006"/>
                  <a:pt x="10588" y="-1"/>
                  <a:pt x="21409" y="0"/>
                </a:cubicBezTo>
                <a:cubicBezTo>
                  <a:pt x="31222" y="0"/>
                  <a:pt x="39802" y="6615"/>
                  <a:pt x="42298" y="16106"/>
                </a:cubicBezTo>
              </a:path>
              <a:path w="42299" h="21600" stroke="0" extrusionOk="0">
                <a:moveTo>
                  <a:pt x="0" y="18732"/>
                </a:moveTo>
                <a:cubicBezTo>
                  <a:pt x="1437" y="8006"/>
                  <a:pt x="10588" y="-1"/>
                  <a:pt x="21409" y="0"/>
                </a:cubicBezTo>
                <a:cubicBezTo>
                  <a:pt x="31222" y="0"/>
                  <a:pt x="39802" y="6615"/>
                  <a:pt x="42298" y="16106"/>
                </a:cubicBezTo>
                <a:lnTo>
                  <a:pt x="21409" y="21600"/>
                </a:lnTo>
                <a:close/>
              </a:path>
            </a:pathLst>
          </a:cu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pt-BR"/>
          </a:p>
        </p:txBody>
      </p:sp>
    </p:spTree>
    <p:extLst>
      <p:ext uri="{BB962C8B-B14F-4D97-AF65-F5344CB8AC3E}">
        <p14:creationId xmlns:p14="http://schemas.microsoft.com/office/powerpoint/2010/main" xmlns="" val="377018782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idx="1"/>
          </p:nvPr>
        </p:nvSpPr>
        <p:spPr/>
        <p:txBody>
          <a:bodyPr/>
          <a:lstStyle/>
          <a:p>
            <a:pPr>
              <a:lnSpc>
                <a:spcPct val="90000"/>
              </a:lnSpc>
            </a:pPr>
            <a:r>
              <a:rPr lang="pt-BR" sz="2600" b="1" smtClean="0"/>
              <a:t>Frações</a:t>
            </a:r>
            <a:r>
              <a:rPr lang="pt-BR" sz="2600" smtClean="0"/>
              <a:t>: </a:t>
            </a:r>
          </a:p>
          <a:p>
            <a:pPr lvl="1">
              <a:lnSpc>
                <a:spcPct val="90000"/>
              </a:lnSpc>
            </a:pPr>
            <a:r>
              <a:rPr lang="pt-BR" sz="2200" smtClean="0"/>
              <a:t>por extenso </a:t>
            </a:r>
          </a:p>
          <a:p>
            <a:pPr lvl="1">
              <a:lnSpc>
                <a:spcPct val="90000"/>
              </a:lnSpc>
            </a:pPr>
            <a:r>
              <a:rPr lang="pt-BR" sz="2200" smtClean="0"/>
              <a:t>meio, dois terços, três quintos</a:t>
            </a:r>
          </a:p>
          <a:p>
            <a:pPr>
              <a:lnSpc>
                <a:spcPct val="90000"/>
              </a:lnSpc>
            </a:pPr>
            <a:r>
              <a:rPr lang="pt-BR" sz="2600" b="1" smtClean="0"/>
              <a:t>Pesos e medidas</a:t>
            </a:r>
          </a:p>
          <a:p>
            <a:pPr lvl="1">
              <a:lnSpc>
                <a:spcPct val="90000"/>
              </a:lnSpc>
            </a:pPr>
            <a:r>
              <a:rPr lang="pt-BR" sz="2200" smtClean="0"/>
              <a:t>Números: regras específicas </a:t>
            </a:r>
          </a:p>
          <a:p>
            <a:pPr lvl="1">
              <a:lnSpc>
                <a:spcPct val="90000"/>
              </a:lnSpc>
            </a:pPr>
            <a:r>
              <a:rPr lang="pt-BR" sz="2200" smtClean="0"/>
              <a:t>siglas por extenso</a:t>
            </a:r>
          </a:p>
          <a:p>
            <a:pPr lvl="1">
              <a:lnSpc>
                <a:spcPct val="90000"/>
              </a:lnSpc>
            </a:pPr>
            <a:r>
              <a:rPr lang="pt-BR" sz="2200" smtClean="0"/>
              <a:t>Cinco metros, 30 quilômetros, um grama</a:t>
            </a:r>
          </a:p>
          <a:p>
            <a:pPr>
              <a:lnSpc>
                <a:spcPct val="90000"/>
              </a:lnSpc>
            </a:pPr>
            <a:r>
              <a:rPr lang="pt-BR" sz="2600" b="1" smtClean="0"/>
              <a:t>Porcentagem</a:t>
            </a:r>
          </a:p>
          <a:p>
            <a:pPr lvl="1">
              <a:lnSpc>
                <a:spcPct val="90000"/>
              </a:lnSpc>
            </a:pPr>
            <a:r>
              <a:rPr lang="pt-BR" sz="2200" smtClean="0"/>
              <a:t>Números: algarismos arábicos</a:t>
            </a:r>
          </a:p>
          <a:p>
            <a:pPr lvl="1">
              <a:lnSpc>
                <a:spcPct val="90000"/>
              </a:lnSpc>
            </a:pPr>
            <a:r>
              <a:rPr lang="pt-BR" sz="2200" smtClean="0"/>
              <a:t>Símbolos: sinal de porcentagem</a:t>
            </a:r>
          </a:p>
          <a:p>
            <a:pPr lvl="1">
              <a:lnSpc>
                <a:spcPct val="90000"/>
              </a:lnSpc>
            </a:pPr>
            <a:r>
              <a:rPr lang="pt-BR" sz="2200" smtClean="0"/>
              <a:t>5%, 40%</a:t>
            </a:r>
          </a:p>
        </p:txBody>
      </p:sp>
      <p:sp>
        <p:nvSpPr>
          <p:cNvPr id="73730" name="Rectangle 2"/>
          <p:cNvSpPr>
            <a:spLocks noGrp="1" noChangeArrowheads="1"/>
          </p:cNvSpPr>
          <p:nvPr>
            <p:ph type="title"/>
          </p:nvPr>
        </p:nvSpPr>
        <p:spPr/>
        <p:txBody>
          <a:bodyPr/>
          <a:lstStyle/>
          <a:p>
            <a:pPr fontAlgn="auto">
              <a:spcAft>
                <a:spcPts val="0"/>
              </a:spcAft>
              <a:defRPr/>
            </a:pPr>
            <a:r>
              <a:rPr lang="pt-BR" smtClean="0"/>
              <a:t>Convenções</a:t>
            </a:r>
          </a:p>
        </p:txBody>
      </p:sp>
    </p:spTree>
    <p:extLst>
      <p:ext uri="{BB962C8B-B14F-4D97-AF65-F5344CB8AC3E}">
        <p14:creationId xmlns:p14="http://schemas.microsoft.com/office/powerpoint/2010/main" xmlns="" val="14658877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idx="1"/>
          </p:nvPr>
        </p:nvSpPr>
        <p:spPr/>
        <p:txBody>
          <a:bodyPr/>
          <a:lstStyle/>
          <a:p>
            <a:r>
              <a:rPr lang="pt-BR" sz="2600" b="1" smtClean="0"/>
              <a:t>Siglas</a:t>
            </a:r>
          </a:p>
          <a:p>
            <a:pPr lvl="1"/>
            <a:r>
              <a:rPr lang="pt-BR" sz="2200" b="1" smtClean="0"/>
              <a:t>Primeira vez</a:t>
            </a:r>
            <a:r>
              <a:rPr lang="pt-BR" sz="2200" smtClean="0"/>
              <a:t> </a:t>
            </a:r>
            <a:r>
              <a:rPr lang="pt-BR" sz="2200" b="1" smtClean="0"/>
              <a:t>que aparecem no texto</a:t>
            </a:r>
            <a:r>
              <a:rPr lang="pt-BR" sz="2200" smtClean="0"/>
              <a:t>: por extenso e com a sigla entre parênteses – A Federação das Indústrias do Estado de São Paulo (Fiesp)</a:t>
            </a:r>
          </a:p>
          <a:p>
            <a:pPr lvl="1"/>
            <a:r>
              <a:rPr lang="pt-BR" sz="2200" b="1" smtClean="0"/>
              <a:t>Com até três letras</a:t>
            </a:r>
            <a:r>
              <a:rPr lang="pt-BR" sz="2200" smtClean="0"/>
              <a:t>: maiúsculas (sem ponto) – CUT, CIA, PUC, USP</a:t>
            </a:r>
          </a:p>
          <a:p>
            <a:pPr lvl="1"/>
            <a:r>
              <a:rPr lang="pt-BR" sz="2200" b="1" smtClean="0"/>
              <a:t>Com mais de três letras, lidas uma a uma</a:t>
            </a:r>
            <a:r>
              <a:rPr lang="pt-BR" sz="2200" smtClean="0"/>
              <a:t>: maiúsculas (sem ponto) – FGTS, RFFSA</a:t>
            </a:r>
          </a:p>
          <a:p>
            <a:pPr lvl="1"/>
            <a:r>
              <a:rPr lang="pt-BR" sz="2200" b="1" smtClean="0"/>
              <a:t>Com mais de três letras, pronunciadas como uma palavra</a:t>
            </a:r>
            <a:r>
              <a:rPr lang="pt-BR" sz="2200" smtClean="0"/>
              <a:t>: apenas a inicial em maiúsculas (sem ponto): Unicamp, Petrobras.</a:t>
            </a:r>
          </a:p>
          <a:p>
            <a:endParaRPr lang="pt-BR" sz="2600" smtClean="0"/>
          </a:p>
          <a:p>
            <a:endParaRPr lang="pt-BR" sz="2600" smtClean="0"/>
          </a:p>
        </p:txBody>
      </p:sp>
      <p:sp>
        <p:nvSpPr>
          <p:cNvPr id="74754" name="Rectangle 2"/>
          <p:cNvSpPr>
            <a:spLocks noGrp="1" noChangeArrowheads="1"/>
          </p:cNvSpPr>
          <p:nvPr>
            <p:ph type="title"/>
          </p:nvPr>
        </p:nvSpPr>
        <p:spPr/>
        <p:txBody>
          <a:bodyPr/>
          <a:lstStyle/>
          <a:p>
            <a:pPr fontAlgn="auto">
              <a:spcAft>
                <a:spcPts val="0"/>
              </a:spcAft>
              <a:defRPr/>
            </a:pPr>
            <a:r>
              <a:rPr lang="pt-BR" smtClean="0"/>
              <a:t>Convenções </a:t>
            </a:r>
          </a:p>
        </p:txBody>
      </p:sp>
    </p:spTree>
    <p:extLst>
      <p:ext uri="{BB962C8B-B14F-4D97-AF65-F5344CB8AC3E}">
        <p14:creationId xmlns:p14="http://schemas.microsoft.com/office/powerpoint/2010/main" xmlns="" val="1718379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457200" y="1719263"/>
            <a:ext cx="8229600" cy="4805362"/>
          </a:xfrm>
        </p:spPr>
        <p:txBody>
          <a:bodyPr/>
          <a:lstStyle/>
          <a:p>
            <a:pPr>
              <a:lnSpc>
                <a:spcPct val="80000"/>
              </a:lnSpc>
            </a:pPr>
            <a:r>
              <a:rPr lang="pt-BR" sz="2200" b="1" smtClean="0"/>
              <a:t>Conceito</a:t>
            </a:r>
            <a:r>
              <a:rPr lang="pt-BR" sz="2200" smtClean="0"/>
              <a:t>: relação dos veículos e jornalistas que interessam</a:t>
            </a:r>
          </a:p>
          <a:p>
            <a:pPr>
              <a:lnSpc>
                <a:spcPct val="80000"/>
              </a:lnSpc>
              <a:buFont typeface="Wingdings" pitchFamily="2" charset="2"/>
              <a:buNone/>
            </a:pPr>
            <a:endParaRPr lang="pt-BR" sz="2200" smtClean="0"/>
          </a:p>
          <a:p>
            <a:pPr>
              <a:lnSpc>
                <a:spcPct val="80000"/>
              </a:lnSpc>
            </a:pPr>
            <a:r>
              <a:rPr lang="pt-BR" sz="2200" b="1" smtClean="0"/>
              <a:t>Requisito básico</a:t>
            </a:r>
            <a:r>
              <a:rPr lang="pt-BR" sz="2200" smtClean="0"/>
              <a:t>: atualização</a:t>
            </a:r>
          </a:p>
          <a:p>
            <a:pPr>
              <a:lnSpc>
                <a:spcPct val="80000"/>
              </a:lnSpc>
              <a:buFont typeface="Wingdings" pitchFamily="2" charset="2"/>
              <a:buNone/>
            </a:pPr>
            <a:endParaRPr lang="pt-BR" sz="2200" smtClean="0"/>
          </a:p>
          <a:p>
            <a:pPr>
              <a:lnSpc>
                <a:spcPct val="80000"/>
              </a:lnSpc>
            </a:pPr>
            <a:r>
              <a:rPr lang="pt-BR" sz="2200" b="1" smtClean="0"/>
              <a:t>Informações complementares</a:t>
            </a:r>
            <a:r>
              <a:rPr lang="pt-BR" sz="2200" smtClean="0"/>
              <a:t>: programas, horários de veiculação, datas de fechamento e circulação etc.</a:t>
            </a:r>
          </a:p>
          <a:p>
            <a:pPr>
              <a:lnSpc>
                <a:spcPct val="80000"/>
              </a:lnSpc>
              <a:buFont typeface="Wingdings" pitchFamily="2" charset="2"/>
              <a:buNone/>
            </a:pPr>
            <a:endParaRPr lang="pt-BR" sz="2200" smtClean="0"/>
          </a:p>
          <a:p>
            <a:pPr>
              <a:lnSpc>
                <a:spcPct val="80000"/>
              </a:lnSpc>
            </a:pPr>
            <a:r>
              <a:rPr lang="pt-BR" sz="2200" b="1" smtClean="0"/>
              <a:t>Processo</a:t>
            </a:r>
            <a:r>
              <a:rPr lang="pt-BR" sz="2200" smtClean="0"/>
              <a:t>:</a:t>
            </a:r>
          </a:p>
          <a:p>
            <a:pPr lvl="1">
              <a:lnSpc>
                <a:spcPct val="80000"/>
              </a:lnSpc>
            </a:pPr>
            <a:r>
              <a:rPr lang="pt-BR" sz="2000" smtClean="0"/>
              <a:t>O que estou divulgando?</a:t>
            </a:r>
          </a:p>
          <a:p>
            <a:pPr lvl="1">
              <a:lnSpc>
                <a:spcPct val="80000"/>
              </a:lnSpc>
            </a:pPr>
            <a:r>
              <a:rPr lang="pt-BR" sz="2000" smtClean="0"/>
              <a:t>Quais espaços podem ser conquistados?</a:t>
            </a:r>
          </a:p>
          <a:p>
            <a:pPr lvl="1">
              <a:lnSpc>
                <a:spcPct val="80000"/>
              </a:lnSpc>
            </a:pPr>
            <a:r>
              <a:rPr lang="pt-BR" sz="2000" smtClean="0"/>
              <a:t>Montagem do mailing específicos</a:t>
            </a:r>
          </a:p>
          <a:p>
            <a:pPr lvl="1">
              <a:lnSpc>
                <a:spcPct val="80000"/>
              </a:lnSpc>
            </a:pPr>
            <a:r>
              <a:rPr lang="pt-BR" sz="2000" smtClean="0"/>
              <a:t>Divulgação (distribuição e follow-up)</a:t>
            </a:r>
          </a:p>
          <a:p>
            <a:pPr lvl="1">
              <a:lnSpc>
                <a:spcPct val="80000"/>
              </a:lnSpc>
            </a:pPr>
            <a:r>
              <a:rPr lang="pt-BR" sz="2000" smtClean="0"/>
              <a:t>Acompanhamento do que é veiculado</a:t>
            </a:r>
          </a:p>
          <a:p>
            <a:pPr lvl="1">
              <a:lnSpc>
                <a:spcPct val="80000"/>
              </a:lnSpc>
            </a:pPr>
            <a:r>
              <a:rPr lang="pt-BR" sz="2000" smtClean="0"/>
              <a:t>Taxação/relatório</a:t>
            </a:r>
          </a:p>
        </p:txBody>
      </p:sp>
      <p:sp>
        <p:nvSpPr>
          <p:cNvPr id="75778" name="Rectangle 2"/>
          <p:cNvSpPr>
            <a:spLocks noGrp="1" noChangeArrowheads="1"/>
          </p:cNvSpPr>
          <p:nvPr>
            <p:ph type="title"/>
          </p:nvPr>
        </p:nvSpPr>
        <p:spPr/>
        <p:txBody>
          <a:bodyPr/>
          <a:lstStyle/>
          <a:p>
            <a:pPr fontAlgn="auto">
              <a:spcAft>
                <a:spcPts val="0"/>
              </a:spcAft>
              <a:defRPr/>
            </a:pPr>
            <a:r>
              <a:rPr lang="pt-BR" smtClean="0"/>
              <a:t>Mailing e distribuição</a:t>
            </a:r>
          </a:p>
        </p:txBody>
      </p:sp>
    </p:spTree>
    <p:extLst>
      <p:ext uri="{BB962C8B-B14F-4D97-AF65-F5344CB8AC3E}">
        <p14:creationId xmlns:p14="http://schemas.microsoft.com/office/powerpoint/2010/main" xmlns="" val="22515590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idx="1"/>
          </p:nvPr>
        </p:nvSpPr>
        <p:spPr>
          <a:xfrm>
            <a:off x="457200" y="1719263"/>
            <a:ext cx="8229600" cy="4805362"/>
          </a:xfrm>
        </p:spPr>
        <p:txBody>
          <a:bodyPr/>
          <a:lstStyle/>
          <a:p>
            <a:r>
              <a:rPr lang="pt-BR" sz="2600" smtClean="0"/>
              <a:t>Dias ideais: </a:t>
            </a:r>
          </a:p>
          <a:p>
            <a:pPr lvl="1"/>
            <a:r>
              <a:rPr lang="pt-BR" sz="2200" smtClean="0"/>
              <a:t>terças, quartas e quintas </a:t>
            </a:r>
          </a:p>
          <a:p>
            <a:pPr lvl="1"/>
            <a:r>
              <a:rPr lang="pt-BR" sz="2200" smtClean="0"/>
              <a:t>Ruim: sextas, sábados e segundas</a:t>
            </a:r>
          </a:p>
          <a:p>
            <a:r>
              <a:rPr lang="pt-BR" sz="2600" smtClean="0"/>
              <a:t>Horários: </a:t>
            </a:r>
          </a:p>
          <a:p>
            <a:pPr lvl="1"/>
            <a:r>
              <a:rPr lang="pt-BR" sz="2200" smtClean="0"/>
              <a:t>Jornais: até 16h</a:t>
            </a:r>
          </a:p>
          <a:p>
            <a:pPr lvl="1"/>
            <a:r>
              <a:rPr lang="pt-BR" sz="2200" smtClean="0"/>
              <a:t>Rádio: mínimo de 2 horas de antecedência dos noticiários e 24h para programas</a:t>
            </a:r>
          </a:p>
          <a:p>
            <a:pPr lvl="1"/>
            <a:r>
              <a:rPr lang="pt-BR" sz="2200" smtClean="0"/>
              <a:t>TV: no máximo até 15/16h</a:t>
            </a:r>
          </a:p>
        </p:txBody>
      </p:sp>
      <p:sp>
        <p:nvSpPr>
          <p:cNvPr id="76802" name="Rectangle 2"/>
          <p:cNvSpPr>
            <a:spLocks noGrp="1" noChangeArrowheads="1"/>
          </p:cNvSpPr>
          <p:nvPr>
            <p:ph type="title"/>
          </p:nvPr>
        </p:nvSpPr>
        <p:spPr/>
        <p:txBody>
          <a:bodyPr/>
          <a:lstStyle/>
          <a:p>
            <a:pPr fontAlgn="auto">
              <a:spcAft>
                <a:spcPts val="0"/>
              </a:spcAft>
              <a:defRPr/>
            </a:pPr>
            <a:r>
              <a:rPr lang="pt-BR" smtClean="0"/>
              <a:t>Mailing e distribuição</a:t>
            </a:r>
          </a:p>
        </p:txBody>
      </p:sp>
    </p:spTree>
    <p:extLst>
      <p:ext uri="{BB962C8B-B14F-4D97-AF65-F5344CB8AC3E}">
        <p14:creationId xmlns:p14="http://schemas.microsoft.com/office/powerpoint/2010/main" xmlns="" val="17856451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idx="1"/>
          </p:nvPr>
        </p:nvSpPr>
        <p:spPr/>
        <p:txBody>
          <a:bodyPr/>
          <a:lstStyle/>
          <a:p>
            <a:r>
              <a:rPr lang="pt-BR" sz="2600" smtClean="0"/>
              <a:t>Taxação ou clipping: coleta e arquivo de todo material publicado sobre o assessorado ou que possa interessá-lo</a:t>
            </a:r>
          </a:p>
          <a:p>
            <a:r>
              <a:rPr lang="pt-BR" sz="2600" smtClean="0"/>
              <a:t>Assuntos de interesse</a:t>
            </a:r>
          </a:p>
          <a:p>
            <a:pPr lvl="1"/>
            <a:r>
              <a:rPr lang="pt-BR" sz="2200" smtClean="0"/>
              <a:t>Direto: ações do assessorado (Editora)</a:t>
            </a:r>
          </a:p>
          <a:p>
            <a:pPr lvl="1"/>
            <a:r>
              <a:rPr lang="pt-BR" sz="2200" smtClean="0"/>
              <a:t>Indireto: informações sobre o mercado editorial</a:t>
            </a:r>
            <a:r>
              <a:rPr lang="pt-BR" smtClean="0"/>
              <a:t> </a:t>
            </a:r>
          </a:p>
          <a:p>
            <a:pPr lvl="1">
              <a:buFont typeface="Wingdings" pitchFamily="2" charset="2"/>
              <a:buNone/>
            </a:pPr>
            <a:endParaRPr lang="pt-BR" smtClean="0"/>
          </a:p>
        </p:txBody>
      </p:sp>
      <p:sp>
        <p:nvSpPr>
          <p:cNvPr id="77826" name="Rectangle 2"/>
          <p:cNvSpPr>
            <a:spLocks noGrp="1" noChangeArrowheads="1"/>
          </p:cNvSpPr>
          <p:nvPr>
            <p:ph type="title"/>
          </p:nvPr>
        </p:nvSpPr>
        <p:spPr/>
        <p:txBody>
          <a:bodyPr/>
          <a:lstStyle/>
          <a:p>
            <a:pPr fontAlgn="auto">
              <a:spcAft>
                <a:spcPts val="0"/>
              </a:spcAft>
              <a:defRPr/>
            </a:pPr>
            <a:r>
              <a:rPr lang="pt-BR" smtClean="0"/>
              <a:t>Controle de informação</a:t>
            </a:r>
          </a:p>
        </p:txBody>
      </p:sp>
    </p:spTree>
    <p:extLst>
      <p:ext uri="{BB962C8B-B14F-4D97-AF65-F5344CB8AC3E}">
        <p14:creationId xmlns:p14="http://schemas.microsoft.com/office/powerpoint/2010/main" xmlns="" val="27964073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idx="1"/>
          </p:nvPr>
        </p:nvSpPr>
        <p:spPr/>
        <p:txBody>
          <a:bodyPr/>
          <a:lstStyle/>
          <a:p>
            <a:r>
              <a:rPr lang="pt-BR" sz="2600" smtClean="0"/>
              <a:t>Avaliação de impacto: </a:t>
            </a:r>
          </a:p>
          <a:p>
            <a:pPr lvl="1"/>
            <a:r>
              <a:rPr lang="pt-BR" sz="2200" smtClean="0"/>
              <a:t>Não basta registrar o número de cm/coluna ou minutos no rádio e na tv.</a:t>
            </a:r>
          </a:p>
          <a:p>
            <a:pPr lvl="1"/>
            <a:r>
              <a:rPr lang="pt-BR" sz="2200" smtClean="0"/>
              <a:t>Deve-se considerar também o índice de leitura, importância do veículo para o público-alvo, página ou coluna</a:t>
            </a:r>
          </a:p>
        </p:txBody>
      </p:sp>
      <p:sp>
        <p:nvSpPr>
          <p:cNvPr id="78850" name="Rectangle 2"/>
          <p:cNvSpPr>
            <a:spLocks noGrp="1" noChangeArrowheads="1"/>
          </p:cNvSpPr>
          <p:nvPr>
            <p:ph type="title"/>
          </p:nvPr>
        </p:nvSpPr>
        <p:spPr/>
        <p:txBody>
          <a:bodyPr/>
          <a:lstStyle/>
          <a:p>
            <a:pPr fontAlgn="auto">
              <a:spcAft>
                <a:spcPts val="0"/>
              </a:spcAft>
              <a:defRPr/>
            </a:pPr>
            <a:r>
              <a:rPr lang="pt-BR" smtClean="0"/>
              <a:t>Controle de informação</a:t>
            </a:r>
          </a:p>
        </p:txBody>
      </p:sp>
    </p:spTree>
    <p:extLst>
      <p:ext uri="{BB962C8B-B14F-4D97-AF65-F5344CB8AC3E}">
        <p14:creationId xmlns:p14="http://schemas.microsoft.com/office/powerpoint/2010/main" xmlns="" val="2460975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idx="1"/>
          </p:nvPr>
        </p:nvSpPr>
        <p:spPr>
          <a:xfrm>
            <a:off x="457200" y="1484313"/>
            <a:ext cx="8229600" cy="4646612"/>
          </a:xfrm>
        </p:spPr>
        <p:txBody>
          <a:bodyPr/>
          <a:lstStyle/>
          <a:p>
            <a:pPr>
              <a:lnSpc>
                <a:spcPct val="80000"/>
              </a:lnSpc>
            </a:pPr>
            <a:r>
              <a:rPr lang="pt-BR" sz="1700" b="1" smtClean="0">
                <a:solidFill>
                  <a:schemeClr val="tx2"/>
                </a:solidFill>
              </a:rPr>
              <a:t>Fator impacto = ________</a:t>
            </a:r>
            <a:r>
              <a:rPr lang="pt-BR" sz="1700" b="1" u="sng" smtClean="0">
                <a:solidFill>
                  <a:schemeClr val="tx2"/>
                </a:solidFill>
              </a:rPr>
              <a:t>P x 10.000________</a:t>
            </a:r>
          </a:p>
          <a:p>
            <a:pPr>
              <a:lnSpc>
                <a:spcPct val="80000"/>
              </a:lnSpc>
              <a:buFont typeface="Wingdings" pitchFamily="2" charset="2"/>
              <a:buNone/>
            </a:pPr>
            <a:r>
              <a:rPr lang="pt-BR" sz="1700" b="1" smtClean="0">
                <a:solidFill>
                  <a:schemeClr val="tx2"/>
                </a:solidFill>
              </a:rPr>
              <a:t>				[(T x MLE) + (T x </a:t>
            </a:r>
            <a:r>
              <a:rPr lang="pt-BR" sz="1700" b="1" smtClean="0">
                <a:solidFill>
                  <a:schemeClr val="tx2"/>
                </a:solidFill>
                <a:sym typeface="WP Greek Century" pitchFamily="2" charset="2"/>
              </a:rPr>
              <a:t>) + TVU x DL</a:t>
            </a:r>
          </a:p>
          <a:p>
            <a:pPr>
              <a:lnSpc>
                <a:spcPct val="80000"/>
              </a:lnSpc>
              <a:buFont typeface="Wingdings" pitchFamily="2" charset="2"/>
              <a:buNone/>
            </a:pPr>
            <a:endParaRPr lang="pt-BR" sz="1700" b="1" smtClean="0">
              <a:solidFill>
                <a:schemeClr val="tx2"/>
              </a:solidFill>
              <a:sym typeface="WP Greek Century" pitchFamily="2" charset="2"/>
            </a:endParaRPr>
          </a:p>
          <a:p>
            <a:pPr>
              <a:lnSpc>
                <a:spcPct val="80000"/>
              </a:lnSpc>
            </a:pPr>
            <a:r>
              <a:rPr lang="pt-BR" sz="1700" b="1" smtClean="0">
                <a:sym typeface="WP Greek Century" pitchFamily="2" charset="2"/>
              </a:rPr>
              <a:t>Fator de impacto</a:t>
            </a:r>
            <a:r>
              <a:rPr lang="pt-BR" sz="1700" smtClean="0">
                <a:sym typeface="WP Greek Century" pitchFamily="2" charset="2"/>
              </a:rPr>
              <a:t> = quanto menor, maior impacto</a:t>
            </a:r>
          </a:p>
          <a:p>
            <a:pPr>
              <a:lnSpc>
                <a:spcPct val="80000"/>
              </a:lnSpc>
            </a:pPr>
            <a:r>
              <a:rPr lang="pt-BR" sz="1700" b="1" smtClean="0">
                <a:sym typeface="WP Greek Century" pitchFamily="2" charset="2"/>
              </a:rPr>
              <a:t>P </a:t>
            </a:r>
            <a:r>
              <a:rPr lang="pt-BR" sz="1700" smtClean="0">
                <a:sym typeface="WP Greek Century" pitchFamily="2" charset="2"/>
              </a:rPr>
              <a:t>= preço da publicidade, na página onde a matéria foi publicada, em cm/coluna</a:t>
            </a:r>
          </a:p>
          <a:p>
            <a:pPr>
              <a:lnSpc>
                <a:spcPct val="80000"/>
              </a:lnSpc>
            </a:pPr>
            <a:r>
              <a:rPr lang="pt-BR" sz="1700" b="1" smtClean="0">
                <a:sym typeface="WP Greek Century" pitchFamily="2" charset="2"/>
              </a:rPr>
              <a:t>T</a:t>
            </a:r>
            <a:r>
              <a:rPr lang="pt-BR" sz="1700" smtClean="0">
                <a:sym typeface="WP Greek Century" pitchFamily="2" charset="2"/>
              </a:rPr>
              <a:t> = tiragem média do periódico</a:t>
            </a:r>
          </a:p>
          <a:p>
            <a:pPr>
              <a:lnSpc>
                <a:spcPct val="80000"/>
              </a:lnSpc>
            </a:pPr>
            <a:r>
              <a:rPr lang="pt-BR" sz="1700" b="1" smtClean="0">
                <a:sym typeface="WP Greek Century" pitchFamily="2" charset="2"/>
              </a:rPr>
              <a:t>MLE</a:t>
            </a:r>
            <a:r>
              <a:rPr lang="pt-BR" sz="1700" smtClean="0">
                <a:sym typeface="WP Greek Century" pitchFamily="2" charset="2"/>
              </a:rPr>
              <a:t> = média de leitores por exemplar</a:t>
            </a:r>
          </a:p>
          <a:p>
            <a:pPr>
              <a:lnSpc>
                <a:spcPct val="80000"/>
              </a:lnSpc>
            </a:pPr>
            <a:r>
              <a:rPr lang="pt-BR" sz="1700" b="1" smtClean="0">
                <a:sym typeface="WP Greek Century" pitchFamily="2" charset="2"/>
              </a:rPr>
              <a:t> </a:t>
            </a:r>
            <a:r>
              <a:rPr lang="pt-BR" sz="1700" smtClean="0">
                <a:sym typeface="WP Greek Century" pitchFamily="2" charset="2"/>
              </a:rPr>
              <a:t>(chi) = tamanho da notícia em cm/coluna</a:t>
            </a:r>
          </a:p>
          <a:p>
            <a:pPr>
              <a:lnSpc>
                <a:spcPct val="80000"/>
              </a:lnSpc>
            </a:pPr>
            <a:r>
              <a:rPr lang="pt-BR" sz="1700" b="1" smtClean="0">
                <a:sym typeface="WP Greek Century" pitchFamily="2" charset="2"/>
              </a:rPr>
              <a:t>TVU</a:t>
            </a:r>
            <a:r>
              <a:rPr lang="pt-BR" sz="1700" smtClean="0">
                <a:sym typeface="WP Greek Century" pitchFamily="2" charset="2"/>
              </a:rPr>
              <a:t>= tempo de vida útil do periódico </a:t>
            </a:r>
          </a:p>
          <a:p>
            <a:pPr lvl="1">
              <a:lnSpc>
                <a:spcPct val="80000"/>
              </a:lnSpc>
            </a:pPr>
            <a:r>
              <a:rPr lang="pt-BR" sz="1500" smtClean="0">
                <a:sym typeface="WP Greek Century" pitchFamily="2" charset="2"/>
              </a:rPr>
              <a:t>Diário = 0</a:t>
            </a:r>
          </a:p>
          <a:p>
            <a:pPr lvl="1">
              <a:lnSpc>
                <a:spcPct val="80000"/>
              </a:lnSpc>
            </a:pPr>
            <a:r>
              <a:rPr lang="pt-BR" sz="1500" smtClean="0">
                <a:sym typeface="WP Greek Century" pitchFamily="2" charset="2"/>
              </a:rPr>
              <a:t>Semanal = 10</a:t>
            </a:r>
            <a:r>
              <a:rPr lang="pt-BR" sz="1500" baseline="30000" smtClean="0">
                <a:sym typeface="WP Greek Century" pitchFamily="2" charset="2"/>
              </a:rPr>
              <a:t>4</a:t>
            </a:r>
          </a:p>
          <a:p>
            <a:pPr lvl="1">
              <a:lnSpc>
                <a:spcPct val="80000"/>
              </a:lnSpc>
            </a:pPr>
            <a:r>
              <a:rPr lang="pt-BR" sz="1500" smtClean="0">
                <a:sym typeface="WP Greek Century" pitchFamily="2" charset="2"/>
              </a:rPr>
              <a:t>Quinzenal = 10</a:t>
            </a:r>
            <a:r>
              <a:rPr lang="pt-BR" sz="1500" baseline="30000" smtClean="0">
                <a:sym typeface="WP Greek Century" pitchFamily="2" charset="2"/>
              </a:rPr>
              <a:t>4 </a:t>
            </a:r>
            <a:r>
              <a:rPr lang="pt-BR" sz="1500" smtClean="0">
                <a:sym typeface="WP Greek Century" pitchFamily="2" charset="2"/>
              </a:rPr>
              <a:t>x 2</a:t>
            </a:r>
          </a:p>
          <a:p>
            <a:pPr lvl="1">
              <a:lnSpc>
                <a:spcPct val="80000"/>
              </a:lnSpc>
            </a:pPr>
            <a:r>
              <a:rPr lang="pt-BR" sz="1500" smtClean="0">
                <a:sym typeface="WP Greek Century" pitchFamily="2" charset="2"/>
              </a:rPr>
              <a:t>Mensal = 10</a:t>
            </a:r>
            <a:r>
              <a:rPr lang="pt-BR" sz="1500" baseline="30000" smtClean="0">
                <a:sym typeface="WP Greek Century" pitchFamily="2" charset="2"/>
              </a:rPr>
              <a:t>4 </a:t>
            </a:r>
            <a:r>
              <a:rPr lang="pt-BR" sz="1500" smtClean="0">
                <a:sym typeface="WP Greek Century" pitchFamily="2" charset="2"/>
              </a:rPr>
              <a:t>x 3</a:t>
            </a:r>
          </a:p>
          <a:p>
            <a:pPr>
              <a:lnSpc>
                <a:spcPct val="80000"/>
              </a:lnSpc>
            </a:pPr>
            <a:r>
              <a:rPr lang="pt-BR" sz="1800" b="1" smtClean="0">
                <a:sym typeface="WP Greek Century" pitchFamily="2" charset="2"/>
              </a:rPr>
              <a:t>DL = localização</a:t>
            </a:r>
          </a:p>
          <a:p>
            <a:pPr lvl="1">
              <a:lnSpc>
                <a:spcPct val="80000"/>
              </a:lnSpc>
            </a:pPr>
            <a:r>
              <a:rPr lang="pt-BR" sz="1500" smtClean="0">
                <a:sym typeface="WP Greek Century" pitchFamily="2" charset="2"/>
              </a:rPr>
              <a:t>1ª e última = 8</a:t>
            </a:r>
          </a:p>
          <a:p>
            <a:pPr lvl="1">
              <a:lnSpc>
                <a:spcPct val="80000"/>
              </a:lnSpc>
            </a:pPr>
            <a:r>
              <a:rPr lang="pt-BR" sz="1500" smtClean="0">
                <a:sym typeface="WP Greek Century" pitchFamily="2" charset="2"/>
              </a:rPr>
              <a:t>2ª = 6</a:t>
            </a:r>
          </a:p>
          <a:p>
            <a:pPr lvl="1">
              <a:lnSpc>
                <a:spcPct val="80000"/>
              </a:lnSpc>
            </a:pPr>
            <a:r>
              <a:rPr lang="pt-BR" sz="1500" smtClean="0">
                <a:sym typeface="WP Greek Century" pitchFamily="2" charset="2"/>
              </a:rPr>
              <a:t>3ª = 5</a:t>
            </a:r>
          </a:p>
          <a:p>
            <a:pPr lvl="1">
              <a:lnSpc>
                <a:spcPct val="80000"/>
              </a:lnSpc>
            </a:pPr>
            <a:endParaRPr lang="pt-BR" sz="1500" smtClean="0">
              <a:sym typeface="WP Greek Century" pitchFamily="2" charset="2"/>
            </a:endParaRPr>
          </a:p>
          <a:p>
            <a:pPr>
              <a:lnSpc>
                <a:spcPct val="80000"/>
              </a:lnSpc>
            </a:pPr>
            <a:endParaRPr lang="pt-BR" sz="1600" smtClean="0">
              <a:sym typeface="WP Greek Century" pitchFamily="2" charset="2"/>
            </a:endParaRPr>
          </a:p>
          <a:p>
            <a:pPr>
              <a:lnSpc>
                <a:spcPct val="80000"/>
              </a:lnSpc>
            </a:pPr>
            <a:endParaRPr lang="pt-BR" sz="1700" smtClean="0">
              <a:sym typeface="WP Greek Century" pitchFamily="2" charset="2"/>
            </a:endParaRPr>
          </a:p>
        </p:txBody>
      </p:sp>
      <p:sp>
        <p:nvSpPr>
          <p:cNvPr id="79874" name="Rectangle 2"/>
          <p:cNvSpPr>
            <a:spLocks noGrp="1" noChangeArrowheads="1"/>
          </p:cNvSpPr>
          <p:nvPr>
            <p:ph type="title"/>
          </p:nvPr>
        </p:nvSpPr>
        <p:spPr/>
        <p:txBody>
          <a:bodyPr/>
          <a:lstStyle/>
          <a:p>
            <a:pPr fontAlgn="auto">
              <a:spcAft>
                <a:spcPts val="0"/>
              </a:spcAft>
              <a:defRPr/>
            </a:pPr>
            <a:r>
              <a:rPr lang="pt-BR" smtClean="0"/>
              <a:t>Modelo de Jaruês Palma</a:t>
            </a:r>
          </a:p>
        </p:txBody>
      </p:sp>
    </p:spTree>
    <p:extLst>
      <p:ext uri="{BB962C8B-B14F-4D97-AF65-F5344CB8AC3E}">
        <p14:creationId xmlns:p14="http://schemas.microsoft.com/office/powerpoint/2010/main" xmlns="" val="21958641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idx="1"/>
          </p:nvPr>
        </p:nvSpPr>
        <p:spPr/>
        <p:txBody>
          <a:bodyPr/>
          <a:lstStyle/>
          <a:p>
            <a:r>
              <a:rPr lang="pt-BR" sz="2600" dirty="0" smtClean="0"/>
              <a:t>Avaliar, em termos qualitativos, o impacto da notícia para o público prioritário do assessorado.</a:t>
            </a:r>
          </a:p>
        </p:txBody>
      </p:sp>
      <p:sp>
        <p:nvSpPr>
          <p:cNvPr id="80898" name="Rectangle 2"/>
          <p:cNvSpPr>
            <a:spLocks noGrp="1" noChangeArrowheads="1"/>
          </p:cNvSpPr>
          <p:nvPr>
            <p:ph type="title"/>
          </p:nvPr>
        </p:nvSpPr>
        <p:spPr/>
        <p:txBody>
          <a:bodyPr/>
          <a:lstStyle/>
          <a:p>
            <a:pPr fontAlgn="auto">
              <a:spcAft>
                <a:spcPts val="0"/>
              </a:spcAft>
              <a:defRPr/>
            </a:pPr>
            <a:r>
              <a:rPr lang="pt-BR" smtClean="0"/>
              <a:t>Simplificado</a:t>
            </a:r>
          </a:p>
        </p:txBody>
      </p:sp>
    </p:spTree>
    <p:extLst>
      <p:ext uri="{BB962C8B-B14F-4D97-AF65-F5344CB8AC3E}">
        <p14:creationId xmlns:p14="http://schemas.microsoft.com/office/powerpoint/2010/main" xmlns="" val="7797169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idx="1"/>
          </p:nvPr>
        </p:nvSpPr>
        <p:spPr/>
        <p:txBody>
          <a:bodyPr/>
          <a:lstStyle/>
          <a:p>
            <a:pPr>
              <a:buFont typeface="Wingdings" pitchFamily="2" charset="2"/>
              <a:buNone/>
            </a:pPr>
            <a:r>
              <a:rPr lang="pt-BR" sz="2600" smtClean="0"/>
              <a:t>Tipos</a:t>
            </a:r>
          </a:p>
          <a:p>
            <a:pPr lvl="1"/>
            <a:r>
              <a:rPr lang="pt-BR" sz="2200" smtClean="0"/>
              <a:t>Espontâneas</a:t>
            </a:r>
          </a:p>
          <a:p>
            <a:pPr lvl="1"/>
            <a:r>
              <a:rPr lang="pt-BR" sz="2200" smtClean="0"/>
              <a:t>Provocadas</a:t>
            </a:r>
          </a:p>
          <a:p>
            <a:pPr>
              <a:buFont typeface="Wingdings" pitchFamily="2" charset="2"/>
              <a:buNone/>
            </a:pPr>
            <a:r>
              <a:rPr lang="pt-BR" sz="2600" smtClean="0"/>
              <a:t>Convocação</a:t>
            </a:r>
          </a:p>
          <a:p>
            <a:pPr lvl="1"/>
            <a:r>
              <a:rPr lang="pt-BR" sz="2200" smtClean="0"/>
              <a:t>Horários: manhã – 9h30 e 10h; tarde – 14h30 e 15h</a:t>
            </a:r>
          </a:p>
          <a:p>
            <a:pPr lvl="1"/>
            <a:r>
              <a:rPr lang="pt-BR" sz="2200" smtClean="0"/>
              <a:t>Ocasião: verificar eventos concorrentes</a:t>
            </a:r>
          </a:p>
          <a:p>
            <a:pPr lvl="1"/>
            <a:r>
              <a:rPr lang="pt-BR" sz="2200" smtClean="0"/>
              <a:t>Datas de fechamento de cadernos especiais de revistas e jornais</a:t>
            </a:r>
          </a:p>
          <a:p>
            <a:pPr lvl="1"/>
            <a:r>
              <a:rPr lang="pt-BR" sz="2200" smtClean="0"/>
              <a:t>Mailing: veículos que tenham repórteres; todas as mídias; </a:t>
            </a:r>
            <a:r>
              <a:rPr lang="pt-BR" sz="2200" b="1" smtClean="0"/>
              <a:t>editorias</a:t>
            </a:r>
            <a:r>
              <a:rPr lang="pt-BR" sz="2200" smtClean="0"/>
              <a:t> relacionadas ao assunto; convocação para pauteiros, produtores, chefes de reportagem e editores</a:t>
            </a:r>
          </a:p>
        </p:txBody>
      </p:sp>
      <p:sp>
        <p:nvSpPr>
          <p:cNvPr id="81922" name="Rectangle 2"/>
          <p:cNvSpPr>
            <a:spLocks noGrp="1" noChangeArrowheads="1"/>
          </p:cNvSpPr>
          <p:nvPr>
            <p:ph type="title"/>
          </p:nvPr>
        </p:nvSpPr>
        <p:spPr/>
        <p:txBody>
          <a:bodyPr/>
          <a:lstStyle/>
          <a:p>
            <a:pPr fontAlgn="auto">
              <a:spcAft>
                <a:spcPts val="0"/>
              </a:spcAft>
              <a:defRPr/>
            </a:pPr>
            <a:r>
              <a:rPr lang="pt-BR" smtClean="0"/>
              <a:t>Entrevistas coletivas</a:t>
            </a:r>
          </a:p>
        </p:txBody>
      </p:sp>
    </p:spTree>
    <p:extLst>
      <p:ext uri="{BB962C8B-B14F-4D97-AF65-F5344CB8AC3E}">
        <p14:creationId xmlns:p14="http://schemas.microsoft.com/office/powerpoint/2010/main" xmlns="" val="36548283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idx="1"/>
          </p:nvPr>
        </p:nvSpPr>
        <p:spPr/>
        <p:txBody>
          <a:bodyPr/>
          <a:lstStyle/>
          <a:p>
            <a:pPr>
              <a:lnSpc>
                <a:spcPct val="80000"/>
              </a:lnSpc>
            </a:pPr>
            <a:r>
              <a:rPr lang="pt-BR" sz="2100" smtClean="0"/>
              <a:t>Forma</a:t>
            </a:r>
          </a:p>
          <a:p>
            <a:pPr lvl="1">
              <a:lnSpc>
                <a:spcPct val="80000"/>
              </a:lnSpc>
            </a:pPr>
            <a:r>
              <a:rPr lang="pt-BR" sz="2000" smtClean="0"/>
              <a:t>Simples</a:t>
            </a:r>
          </a:p>
          <a:p>
            <a:pPr lvl="1">
              <a:lnSpc>
                <a:spcPct val="80000"/>
              </a:lnSpc>
            </a:pPr>
            <a:r>
              <a:rPr lang="pt-BR" sz="2000" smtClean="0"/>
              <a:t>Americana</a:t>
            </a:r>
          </a:p>
          <a:p>
            <a:pPr>
              <a:lnSpc>
                <a:spcPct val="80000"/>
              </a:lnSpc>
            </a:pPr>
            <a:r>
              <a:rPr lang="pt-BR" sz="2100" smtClean="0"/>
              <a:t>Material de apoio: Press kit (documentos, relatórios, estatísticas, fotos etc.)</a:t>
            </a:r>
          </a:p>
          <a:p>
            <a:pPr>
              <a:lnSpc>
                <a:spcPct val="80000"/>
              </a:lnSpc>
            </a:pPr>
            <a:r>
              <a:rPr lang="pt-BR" sz="2100" smtClean="0"/>
              <a:t>Pontualidade</a:t>
            </a:r>
          </a:p>
          <a:p>
            <a:pPr>
              <a:lnSpc>
                <a:spcPct val="80000"/>
              </a:lnSpc>
            </a:pPr>
            <a:r>
              <a:rPr lang="pt-BR" sz="2100" smtClean="0"/>
              <a:t>Estrutura: telefone, fax, computadores com internet</a:t>
            </a:r>
          </a:p>
          <a:p>
            <a:pPr>
              <a:lnSpc>
                <a:spcPct val="80000"/>
              </a:lnSpc>
            </a:pPr>
            <a:r>
              <a:rPr lang="pt-BR" sz="2100" smtClean="0"/>
              <a:t>Cuidados prévios: pontos de eletricidade e sistema de sonorização para microfones</a:t>
            </a:r>
          </a:p>
          <a:p>
            <a:pPr>
              <a:lnSpc>
                <a:spcPct val="80000"/>
              </a:lnSpc>
            </a:pPr>
            <a:r>
              <a:rPr lang="pt-BR" sz="2100" smtClean="0"/>
              <a:t>Ambiente: </a:t>
            </a:r>
          </a:p>
          <a:p>
            <a:pPr lvl="1">
              <a:lnSpc>
                <a:spcPct val="80000"/>
              </a:lnSpc>
            </a:pPr>
            <a:r>
              <a:rPr lang="pt-BR" sz="2000" smtClean="0"/>
              <a:t>Atenção à luz de janelas</a:t>
            </a:r>
          </a:p>
          <a:p>
            <a:pPr lvl="1">
              <a:lnSpc>
                <a:spcPct val="80000"/>
              </a:lnSpc>
            </a:pPr>
            <a:r>
              <a:rPr lang="pt-BR" sz="2000" smtClean="0"/>
              <a:t>Banner atrás do assessorado (cuidado com materiais reflexivos)</a:t>
            </a:r>
          </a:p>
          <a:p>
            <a:pPr lvl="1">
              <a:lnSpc>
                <a:spcPct val="80000"/>
              </a:lnSpc>
            </a:pPr>
            <a:r>
              <a:rPr lang="pt-BR" sz="2000" smtClean="0"/>
              <a:t>Café, água</a:t>
            </a:r>
          </a:p>
          <a:p>
            <a:pPr>
              <a:lnSpc>
                <a:spcPct val="80000"/>
              </a:lnSpc>
            </a:pPr>
            <a:r>
              <a:rPr lang="pt-BR" sz="2100" smtClean="0"/>
              <a:t>Brindes (atentar)</a:t>
            </a:r>
          </a:p>
        </p:txBody>
      </p:sp>
      <p:sp>
        <p:nvSpPr>
          <p:cNvPr id="82946" name="Rectangle 2"/>
          <p:cNvSpPr>
            <a:spLocks noGrp="1" noChangeArrowheads="1"/>
          </p:cNvSpPr>
          <p:nvPr>
            <p:ph type="title"/>
          </p:nvPr>
        </p:nvSpPr>
        <p:spPr/>
        <p:txBody>
          <a:bodyPr/>
          <a:lstStyle/>
          <a:p>
            <a:pPr fontAlgn="auto">
              <a:spcAft>
                <a:spcPts val="0"/>
              </a:spcAft>
              <a:defRPr/>
            </a:pPr>
            <a:r>
              <a:rPr lang="pt-BR" smtClean="0"/>
              <a:t>Coletivas</a:t>
            </a:r>
          </a:p>
        </p:txBody>
      </p:sp>
    </p:spTree>
    <p:extLst>
      <p:ext uri="{BB962C8B-B14F-4D97-AF65-F5344CB8AC3E}">
        <p14:creationId xmlns:p14="http://schemas.microsoft.com/office/powerpoint/2010/main" xmlns="" val="102051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r>
              <a:rPr lang="pt-BR" sz="2200" smtClean="0"/>
              <a:t>Compreende tanto “o serviço de administração das informações jornalísticas e do seu fluxo das fontes para os veículos de comunicação e vice-versa” (FENAJ) quanto a edição de boletins, jornais ou revistas.</a:t>
            </a:r>
          </a:p>
        </p:txBody>
      </p:sp>
      <p:sp>
        <p:nvSpPr>
          <p:cNvPr id="9218" name="Rectangle 2"/>
          <p:cNvSpPr>
            <a:spLocks noGrp="1" noChangeArrowheads="1"/>
          </p:cNvSpPr>
          <p:nvPr>
            <p:ph type="title"/>
          </p:nvPr>
        </p:nvSpPr>
        <p:spPr/>
        <p:txBody>
          <a:bodyPr/>
          <a:lstStyle/>
          <a:p>
            <a:pPr fontAlgn="auto">
              <a:spcAft>
                <a:spcPts val="0"/>
              </a:spcAft>
              <a:defRPr/>
            </a:pPr>
            <a:r>
              <a:rPr lang="pt-BR" smtClean="0"/>
              <a:t>Assessoria de imprensa</a:t>
            </a:r>
          </a:p>
        </p:txBody>
      </p:sp>
    </p:spTree>
    <p:extLst>
      <p:ext uri="{BB962C8B-B14F-4D97-AF65-F5344CB8AC3E}">
        <p14:creationId xmlns:p14="http://schemas.microsoft.com/office/powerpoint/2010/main" xmlns="" val="47800731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idx="1"/>
          </p:nvPr>
        </p:nvSpPr>
        <p:spPr/>
        <p:txBody>
          <a:bodyPr/>
          <a:lstStyle/>
          <a:p>
            <a:r>
              <a:rPr lang="pt-BR" sz="2600" smtClean="0"/>
              <a:t>Encontros informações: objetiva estreitar relacionamentos do jornalista com a fonte (mesmo sem ter assunto a divulgar). </a:t>
            </a:r>
          </a:p>
          <a:p>
            <a:r>
              <a:rPr lang="pt-BR" sz="2600" smtClean="0"/>
              <a:t>Visitas às redações: negociação prévia.</a:t>
            </a:r>
          </a:p>
        </p:txBody>
      </p:sp>
      <p:sp>
        <p:nvSpPr>
          <p:cNvPr id="83970" name="Rectangle 2"/>
          <p:cNvSpPr>
            <a:spLocks noGrp="1" noChangeArrowheads="1"/>
          </p:cNvSpPr>
          <p:nvPr>
            <p:ph type="title"/>
          </p:nvPr>
        </p:nvSpPr>
        <p:spPr/>
        <p:txBody>
          <a:bodyPr>
            <a:normAutofit fontScale="90000"/>
          </a:bodyPr>
          <a:lstStyle/>
          <a:p>
            <a:pPr fontAlgn="auto">
              <a:spcAft>
                <a:spcPts val="0"/>
              </a:spcAft>
              <a:defRPr/>
            </a:pPr>
            <a:r>
              <a:rPr lang="pt-BR" smtClean="0"/>
              <a:t>Outras formas de relacionamento</a:t>
            </a:r>
          </a:p>
        </p:txBody>
      </p:sp>
    </p:spTree>
    <p:extLst>
      <p:ext uri="{BB962C8B-B14F-4D97-AF65-F5344CB8AC3E}">
        <p14:creationId xmlns:p14="http://schemas.microsoft.com/office/powerpoint/2010/main" xmlns="" val="3801069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idx="1"/>
          </p:nvPr>
        </p:nvSpPr>
        <p:spPr/>
        <p:txBody>
          <a:bodyPr/>
          <a:lstStyle/>
          <a:p>
            <a:r>
              <a:rPr lang="pt-BR" sz="2600" dirty="0" smtClean="0"/>
              <a:t>Atividades de assessoria, dia a dia.</a:t>
            </a:r>
          </a:p>
          <a:p>
            <a:r>
              <a:rPr lang="pt-BR" sz="2600" dirty="0" smtClean="0"/>
              <a:t>Contatos efetuados (ativos e receptivos).</a:t>
            </a:r>
          </a:p>
          <a:p>
            <a:r>
              <a:rPr lang="pt-BR" sz="2600" dirty="0" smtClean="0"/>
              <a:t>Material produzido (releases, fotos, </a:t>
            </a:r>
            <a:r>
              <a:rPr lang="pt-BR" sz="2600" dirty="0" err="1" smtClean="0"/>
              <a:t>press</a:t>
            </a:r>
            <a:r>
              <a:rPr lang="pt-BR" sz="2600" dirty="0" smtClean="0"/>
              <a:t>-kits, </a:t>
            </a:r>
            <a:r>
              <a:rPr lang="pt-BR" sz="2600" dirty="0" err="1" smtClean="0"/>
              <a:t>house-organs</a:t>
            </a:r>
            <a:r>
              <a:rPr lang="pt-BR" sz="2600" dirty="0" smtClean="0"/>
              <a:t> e outros).</a:t>
            </a:r>
          </a:p>
          <a:p>
            <a:r>
              <a:rPr lang="pt-BR" sz="2600" dirty="0" smtClean="0"/>
              <a:t>Taxação e </a:t>
            </a:r>
            <a:r>
              <a:rPr lang="pt-BR" sz="2600" dirty="0" err="1" smtClean="0"/>
              <a:t>clipagem</a:t>
            </a:r>
            <a:r>
              <a:rPr lang="pt-BR" sz="2600" dirty="0" smtClean="0"/>
              <a:t> (recortes e gravações), bem como avaliação.</a:t>
            </a:r>
          </a:p>
        </p:txBody>
      </p:sp>
      <p:sp>
        <p:nvSpPr>
          <p:cNvPr id="84994" name="Rectangle 2"/>
          <p:cNvSpPr>
            <a:spLocks noGrp="1" noChangeArrowheads="1"/>
          </p:cNvSpPr>
          <p:nvPr>
            <p:ph type="title"/>
          </p:nvPr>
        </p:nvSpPr>
        <p:spPr/>
        <p:txBody>
          <a:bodyPr/>
          <a:lstStyle/>
          <a:p>
            <a:pPr fontAlgn="auto">
              <a:spcAft>
                <a:spcPts val="0"/>
              </a:spcAft>
              <a:defRPr/>
            </a:pPr>
            <a:r>
              <a:rPr lang="pt-BR" smtClean="0"/>
              <a:t>Relatório de atividades</a:t>
            </a:r>
          </a:p>
        </p:txBody>
      </p:sp>
    </p:spTree>
    <p:extLst>
      <p:ext uri="{BB962C8B-B14F-4D97-AF65-F5344CB8AC3E}">
        <p14:creationId xmlns:p14="http://schemas.microsoft.com/office/powerpoint/2010/main" xmlns="" val="18639715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idx="1"/>
          </p:nvPr>
        </p:nvSpPr>
        <p:spPr/>
        <p:txBody>
          <a:bodyPr/>
          <a:lstStyle/>
          <a:p>
            <a:pPr>
              <a:lnSpc>
                <a:spcPct val="90000"/>
              </a:lnSpc>
            </a:pPr>
            <a:r>
              <a:rPr lang="pt-BR" sz="2200" dirty="0" smtClean="0"/>
              <a:t>Cabe ao assessor tomar todas as providências para que se obtenham os melhores resultados possíveis: não só amplia chances de divulgação de informações fornecidas pelo assessorado, mas também faz com que jornalistas passem a considerá-lo como fonte confiável para consultas em novas ocasiões.</a:t>
            </a:r>
          </a:p>
          <a:p>
            <a:pPr>
              <a:lnSpc>
                <a:spcPct val="90000"/>
              </a:lnSpc>
              <a:buFont typeface="Wingdings" pitchFamily="2" charset="2"/>
              <a:buNone/>
            </a:pPr>
            <a:endParaRPr lang="pt-BR" sz="2200" dirty="0" smtClean="0"/>
          </a:p>
          <a:p>
            <a:pPr>
              <a:lnSpc>
                <a:spcPct val="90000"/>
              </a:lnSpc>
            </a:pPr>
            <a:r>
              <a:rPr lang="pt-BR" sz="2200" dirty="0" smtClean="0"/>
              <a:t>Assessor: responsável pelos contatos e organização dos detalhes para realização da entrevista. Mas é o assessorado que vai responder às questões dos repórteres.</a:t>
            </a:r>
          </a:p>
        </p:txBody>
      </p:sp>
      <p:sp>
        <p:nvSpPr>
          <p:cNvPr id="86018" name="Rectangle 2"/>
          <p:cNvSpPr>
            <a:spLocks noGrp="1" noChangeArrowheads="1"/>
          </p:cNvSpPr>
          <p:nvPr>
            <p:ph type="title"/>
          </p:nvPr>
        </p:nvSpPr>
        <p:spPr/>
        <p:txBody>
          <a:bodyPr>
            <a:normAutofit/>
          </a:bodyPr>
          <a:lstStyle/>
          <a:p>
            <a:pPr fontAlgn="auto">
              <a:spcAft>
                <a:spcPts val="0"/>
              </a:spcAft>
              <a:defRPr/>
            </a:pPr>
            <a:r>
              <a:rPr lang="pt-BR" dirty="0" smtClean="0"/>
              <a:t>Relação com a imprensa</a:t>
            </a:r>
          </a:p>
        </p:txBody>
      </p:sp>
    </p:spTree>
    <p:extLst>
      <p:ext uri="{BB962C8B-B14F-4D97-AF65-F5344CB8AC3E}">
        <p14:creationId xmlns:p14="http://schemas.microsoft.com/office/powerpoint/2010/main" xmlns="" val="36059069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Posturas inadequadas</a:t>
            </a:r>
          </a:p>
        </p:txBody>
      </p:sp>
      <p:sp>
        <p:nvSpPr>
          <p:cNvPr id="3" name="Espaço Reservado para Conteúdo 2"/>
          <p:cNvSpPr>
            <a:spLocks noGrp="1"/>
          </p:cNvSpPr>
          <p:nvPr>
            <p:ph idx="1"/>
          </p:nvPr>
        </p:nvSpPr>
        <p:spPr>
          <a:xfrm>
            <a:off x="457200" y="1484785"/>
            <a:ext cx="7715200" cy="4320480"/>
          </a:xfrm>
        </p:spPr>
        <p:txBody>
          <a:bodyPr>
            <a:normAutofit/>
          </a:bodyPr>
          <a:lstStyle/>
          <a:p>
            <a:pPr lvl="1"/>
            <a:r>
              <a:rPr lang="pt-BR" sz="2400" dirty="0" smtClean="0"/>
              <a:t>“Papagaio de pirata”: pegar caronas atrás de personalidade mais importante em solenidades.</a:t>
            </a:r>
          </a:p>
          <a:p>
            <a:pPr lvl="1"/>
            <a:r>
              <a:rPr lang="pt-BR" sz="2400" dirty="0" smtClean="0"/>
              <a:t>Invasão de espaço: forçar entrevistas. O assessor sugere pauta; o repórter aceita se achar conveniente (linha editorial do veículo, espaço disponível e interesse pelo conteúdo).</a:t>
            </a:r>
          </a:p>
          <a:p>
            <a:pPr lvl="1"/>
            <a:r>
              <a:rPr lang="pt-BR" sz="2400" dirty="0" smtClean="0"/>
              <a:t>Envio de cartão de felicitações por aniversário (recurso adequado com outros públicos, mas aqui pode gerar desconfiança).</a:t>
            </a:r>
          </a:p>
          <a:p>
            <a:pPr lvl="1"/>
            <a:r>
              <a:rPr lang="pt-BR" sz="2400" dirty="0" smtClean="0"/>
              <a:t>Propinas (incluindo almoço, passagens de avião). </a:t>
            </a:r>
          </a:p>
        </p:txBody>
      </p:sp>
    </p:spTree>
    <p:extLst>
      <p:ext uri="{BB962C8B-B14F-4D97-AF65-F5344CB8AC3E}">
        <p14:creationId xmlns:p14="http://schemas.microsoft.com/office/powerpoint/2010/main" xmlns="" val="40437716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457200" lvl="1" indent="0">
              <a:buNone/>
            </a:pPr>
            <a:endParaRPr lang="pt-BR" dirty="0" smtClean="0"/>
          </a:p>
        </p:txBody>
      </p:sp>
      <p:graphicFrame>
        <p:nvGraphicFramePr>
          <p:cNvPr id="6" name="Tabela 5"/>
          <p:cNvGraphicFramePr>
            <a:graphicFrameLocks noGrp="1"/>
          </p:cNvGraphicFramePr>
          <p:nvPr>
            <p:extLst>
              <p:ext uri="{D42A27DB-BD31-4B8C-83A1-F6EECF244321}">
                <p14:modId xmlns:p14="http://schemas.microsoft.com/office/powerpoint/2010/main" xmlns="" val="4050434785"/>
              </p:ext>
            </p:extLst>
          </p:nvPr>
        </p:nvGraphicFramePr>
        <p:xfrm>
          <a:off x="467544" y="908720"/>
          <a:ext cx="7416824" cy="4998720"/>
        </p:xfrm>
        <a:graphic>
          <a:graphicData uri="http://schemas.openxmlformats.org/drawingml/2006/table">
            <a:tbl>
              <a:tblPr firstRow="1" bandRow="1">
                <a:tableStyleId>{5C22544A-7EE6-4342-B048-85BDC9FD1C3A}</a:tableStyleId>
              </a:tblPr>
              <a:tblGrid>
                <a:gridCol w="3708412"/>
                <a:gridCol w="3708412"/>
              </a:tblGrid>
              <a:tr h="1279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800" b="1" dirty="0" smtClean="0"/>
                        <a:t>Assessor político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800" b="1" dirty="0" smtClean="0"/>
                        <a:t>Assessor de imprensa</a:t>
                      </a:r>
                      <a:endParaRPr lang="pt-BR" sz="2800" dirty="0" smtClean="0"/>
                    </a:p>
                  </a:txBody>
                  <a:tcPr/>
                </a:tc>
              </a:tr>
              <a:tr h="3625931">
                <a:tc>
                  <a:txBody>
                    <a:bodyPr/>
                    <a:lstStyle/>
                    <a:p>
                      <a:r>
                        <a:rPr lang="pt-BR" sz="1800" b="0" i="0" u="none" strike="noStrike" kern="1200" baseline="0" dirty="0" smtClean="0">
                          <a:solidFill>
                            <a:schemeClr val="dk1"/>
                          </a:solidFill>
                          <a:latin typeface="+mn-lt"/>
                          <a:ea typeface="+mn-ea"/>
                          <a:cs typeface="+mn-cs"/>
                        </a:rPr>
                        <a:t>Profissional que participa da equipe de governo do político, com as tarefas de dar assistência jurídica, elaboração e redação de projetos de lei,</a:t>
                      </a:r>
                    </a:p>
                    <a:p>
                      <a:r>
                        <a:rPr lang="pt-BR" sz="1800" b="0" i="0" u="none" strike="noStrike" kern="1200" baseline="0" dirty="0" smtClean="0">
                          <a:solidFill>
                            <a:schemeClr val="dk1"/>
                          </a:solidFill>
                          <a:latin typeface="+mn-lt"/>
                          <a:ea typeface="+mn-ea"/>
                          <a:cs typeface="+mn-cs"/>
                        </a:rPr>
                        <a:t>planejamento das ações relacionadas ao atendimento das necessidades da população,  organização da agenda diária, busca e estabelecimento de parcerias e outras ações</a:t>
                      </a:r>
                    </a:p>
                    <a:p>
                      <a:r>
                        <a:rPr lang="pt-BR" sz="1800" b="0" i="0" u="none" strike="noStrike" kern="1200" baseline="0" dirty="0" smtClean="0">
                          <a:solidFill>
                            <a:schemeClr val="dk1"/>
                          </a:solidFill>
                          <a:latin typeface="+mn-lt"/>
                          <a:ea typeface="+mn-ea"/>
                          <a:cs typeface="+mn-cs"/>
                        </a:rPr>
                        <a:t>relacionadas ao marketing político</a:t>
                      </a:r>
                      <a:endParaRPr lang="pt-BR" sz="2000" dirty="0"/>
                    </a:p>
                  </a:txBody>
                  <a:tcPr/>
                </a:tc>
                <a:tc>
                  <a:txBody>
                    <a:bodyPr/>
                    <a:lstStyle/>
                    <a:p>
                      <a:r>
                        <a:rPr lang="pt-BR" sz="1800" b="0" i="0" u="none" strike="noStrike" kern="1200" baseline="0" dirty="0" smtClean="0">
                          <a:solidFill>
                            <a:schemeClr val="dk1"/>
                          </a:solidFill>
                          <a:latin typeface="+mn-lt"/>
                          <a:ea typeface="+mn-ea"/>
                          <a:cs typeface="+mn-cs"/>
                        </a:rPr>
                        <a:t>Jornalista que intermedia as relações entre a imprensa e o político,</a:t>
                      </a:r>
                    </a:p>
                    <a:p>
                      <a:r>
                        <a:rPr lang="pt-BR" sz="1800" b="0" i="0" u="none" strike="noStrike" kern="1200" baseline="0" dirty="0" smtClean="0">
                          <a:solidFill>
                            <a:schemeClr val="dk1"/>
                          </a:solidFill>
                          <a:latin typeface="+mn-lt"/>
                          <a:ea typeface="+mn-ea"/>
                          <a:cs typeface="+mn-cs"/>
                        </a:rPr>
                        <a:t>abastecendo as redações com informações sobre projetos de lei, atuação do político em comissões da Câmara, ações ligadas à fiscalização de projetos e obras e outras atividades do político que atendam às necessidades da população. </a:t>
                      </a:r>
                    </a:p>
                    <a:p>
                      <a:r>
                        <a:rPr lang="pt-BR" sz="1800" b="0" i="0" u="none" strike="noStrike" kern="1200" baseline="0" dirty="0" smtClean="0">
                          <a:solidFill>
                            <a:schemeClr val="dk1"/>
                          </a:solidFill>
                          <a:latin typeface="+mn-lt"/>
                          <a:ea typeface="+mn-ea"/>
                          <a:cs typeface="+mn-cs"/>
                        </a:rPr>
                        <a:t>O assessor de imprensa também tem a tarefa de criar situações para dar oportunidade de visibilidade ao político na mídia, sugerindo o assessorado como fonte para criar e manter sua boa reputação junto aos veículos de imprensa.</a:t>
                      </a:r>
                      <a:endParaRPr lang="pt-BR" sz="2000" dirty="0"/>
                    </a:p>
                  </a:txBody>
                  <a:tcPr/>
                </a:tc>
              </a:tr>
            </a:tbl>
          </a:graphicData>
        </a:graphic>
      </p:graphicFrame>
    </p:spTree>
    <p:extLst>
      <p:ext uri="{BB962C8B-B14F-4D97-AF65-F5344CB8AC3E}">
        <p14:creationId xmlns:p14="http://schemas.microsoft.com/office/powerpoint/2010/main" xmlns="" val="8811962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00" dirty="0"/>
              <a:t>Como abordar o repórter </a:t>
            </a:r>
            <a:r>
              <a:rPr lang="pt-BR" sz="4000" dirty="0" smtClean="0"/>
              <a:t/>
            </a:r>
            <a:br>
              <a:rPr lang="pt-BR" sz="4000" dirty="0" smtClean="0"/>
            </a:br>
            <a:r>
              <a:rPr lang="pt-BR" sz="4000" dirty="0" smtClean="0"/>
              <a:t>sem </a:t>
            </a:r>
            <a:r>
              <a:rPr lang="pt-BR" sz="4000" dirty="0"/>
              <a:t>ser pegajoso</a:t>
            </a:r>
          </a:p>
        </p:txBody>
      </p:sp>
      <p:sp>
        <p:nvSpPr>
          <p:cNvPr id="3" name="Espaço Reservado para Conteúdo 2"/>
          <p:cNvSpPr>
            <a:spLocks noGrp="1"/>
          </p:cNvSpPr>
          <p:nvPr>
            <p:ph idx="1"/>
          </p:nvPr>
        </p:nvSpPr>
        <p:spPr>
          <a:xfrm>
            <a:off x="457200" y="1628800"/>
            <a:ext cx="7859216" cy="3888433"/>
          </a:xfrm>
        </p:spPr>
        <p:txBody>
          <a:bodyPr>
            <a:noAutofit/>
          </a:bodyPr>
          <a:lstStyle/>
          <a:p>
            <a:pPr marL="457200" indent="-457200">
              <a:buFont typeface="+mj-lt"/>
              <a:buAutoNum type="arabicPeriod"/>
            </a:pPr>
            <a:r>
              <a:rPr lang="pt-BR" sz="2400" dirty="0" smtClean="0"/>
              <a:t>Assessor de imprensa e cliente (político) identificam a notícia entre os assuntos trabalhados pelo parlamentar e definem o que será enviado para os contatos da mídia:</a:t>
            </a:r>
          </a:p>
          <a:p>
            <a:pPr lvl="1"/>
            <a:r>
              <a:rPr lang="pt-BR" sz="2000" b="1" dirty="0" smtClean="0"/>
              <a:t>Trabalhos executados</a:t>
            </a:r>
            <a:r>
              <a:rPr lang="pt-BR" sz="2000" dirty="0" smtClean="0"/>
              <a:t>: </a:t>
            </a:r>
            <a:r>
              <a:rPr lang="pt-BR" sz="2000" dirty="0"/>
              <a:t>elaboração/votação/aprovação de projeto de lei (</a:t>
            </a:r>
            <a:r>
              <a:rPr lang="pt-BR" sz="2000" dirty="0" smtClean="0"/>
              <a:t>normalmente os </a:t>
            </a:r>
            <a:r>
              <a:rPr lang="pt-BR" sz="2000" dirty="0"/>
              <a:t>projetos atendem a demandas da população, por isso são sempre interessantes para </a:t>
            </a:r>
            <a:r>
              <a:rPr lang="pt-BR" sz="2000" dirty="0" smtClean="0"/>
              <a:t>um veículo </a:t>
            </a:r>
            <a:r>
              <a:rPr lang="pt-BR" sz="2000" dirty="0"/>
              <a:t>de imprensa); conquista de verba, junto a órgão do governo (dependendo da esfera) </a:t>
            </a:r>
            <a:r>
              <a:rPr lang="pt-BR" sz="2000" dirty="0" smtClean="0"/>
              <a:t>para atender </a:t>
            </a:r>
            <a:r>
              <a:rPr lang="pt-BR" sz="2000" dirty="0"/>
              <a:t>necessidades de uma comunidade ou entidade; denúncia com fundamentos e </a:t>
            </a:r>
            <a:r>
              <a:rPr lang="pt-BR" sz="2000" dirty="0" smtClean="0"/>
              <a:t>provas etc. </a:t>
            </a:r>
          </a:p>
          <a:p>
            <a:pPr lvl="1"/>
            <a:r>
              <a:rPr lang="pt-BR" sz="2000" b="1" dirty="0"/>
              <a:t>Notícias que também ajudam a criar reputação positiv</a:t>
            </a:r>
            <a:r>
              <a:rPr lang="pt-BR" sz="2000" dirty="0"/>
              <a:t>a: número de </a:t>
            </a:r>
            <a:r>
              <a:rPr lang="pt-BR" sz="2000" dirty="0" smtClean="0"/>
              <a:t>projetos apresentados </a:t>
            </a:r>
            <a:r>
              <a:rPr lang="pt-BR" sz="2000" dirty="0"/>
              <a:t>e aprovados durante um período; bom uso da verba parlamentar; prestação </a:t>
            </a:r>
            <a:r>
              <a:rPr lang="pt-BR" sz="2000" dirty="0" smtClean="0"/>
              <a:t>de contas </a:t>
            </a:r>
            <a:r>
              <a:rPr lang="pt-BR" sz="2000" dirty="0"/>
              <a:t>etc.</a:t>
            </a:r>
            <a:endParaRPr lang="pt-BR" sz="2000" dirty="0" smtClean="0"/>
          </a:p>
          <a:p>
            <a:endParaRPr lang="pt-BR" sz="4800" dirty="0"/>
          </a:p>
          <a:p>
            <a:endParaRPr lang="pt-BR" sz="1600" dirty="0" smtClean="0"/>
          </a:p>
        </p:txBody>
      </p:sp>
    </p:spTree>
    <p:extLst>
      <p:ext uri="{BB962C8B-B14F-4D97-AF65-F5344CB8AC3E}">
        <p14:creationId xmlns:p14="http://schemas.microsoft.com/office/powerpoint/2010/main" xmlns="" val="35013399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00" dirty="0"/>
              <a:t>Como abordar o repórter </a:t>
            </a:r>
            <a:r>
              <a:rPr lang="pt-BR" sz="4000" dirty="0" smtClean="0"/>
              <a:t/>
            </a:r>
            <a:br>
              <a:rPr lang="pt-BR" sz="4000" dirty="0" smtClean="0"/>
            </a:br>
            <a:r>
              <a:rPr lang="pt-BR" sz="4000" dirty="0" smtClean="0"/>
              <a:t>sem </a:t>
            </a:r>
            <a:r>
              <a:rPr lang="pt-BR" sz="4000" dirty="0"/>
              <a:t>ser pegajoso</a:t>
            </a:r>
          </a:p>
        </p:txBody>
      </p:sp>
      <p:sp>
        <p:nvSpPr>
          <p:cNvPr id="3" name="Espaço Reservado para Conteúdo 2"/>
          <p:cNvSpPr>
            <a:spLocks noGrp="1"/>
          </p:cNvSpPr>
          <p:nvPr>
            <p:ph idx="1"/>
          </p:nvPr>
        </p:nvSpPr>
        <p:spPr>
          <a:xfrm>
            <a:off x="395536" y="1457000"/>
            <a:ext cx="8229600" cy="4132240"/>
          </a:xfrm>
        </p:spPr>
        <p:txBody>
          <a:bodyPr>
            <a:noAutofit/>
          </a:bodyPr>
          <a:lstStyle/>
          <a:p>
            <a:pPr marL="457200" indent="-457200">
              <a:buFont typeface="+mj-lt"/>
              <a:buAutoNum type="arabicPeriod" startAt="2"/>
            </a:pPr>
            <a:r>
              <a:rPr lang="pt-BR" sz="2400" dirty="0" smtClean="0"/>
              <a:t>A </a:t>
            </a:r>
            <a:r>
              <a:rPr lang="pt-BR" sz="2400" dirty="0"/>
              <a:t>assessoria de imprensa seleciona os veículos para os quais a notícia pode ser enviada e encaminha a sugestão por </a:t>
            </a:r>
            <a:r>
              <a:rPr lang="pt-BR" sz="2400" dirty="0" smtClean="0"/>
              <a:t>e-mail</a:t>
            </a:r>
            <a:r>
              <a:rPr lang="pt-BR" sz="2400" dirty="0"/>
              <a:t>. Um contato telefônico na sequência </a:t>
            </a:r>
            <a:r>
              <a:rPr lang="pt-BR" sz="2400" dirty="0" smtClean="0"/>
              <a:t>(</a:t>
            </a:r>
            <a:r>
              <a:rPr lang="pt-BR" sz="2400" i="1" dirty="0" err="1" smtClean="0"/>
              <a:t>follow</a:t>
            </a:r>
            <a:r>
              <a:rPr lang="pt-BR" sz="2400" i="1" dirty="0" smtClean="0"/>
              <a:t> </a:t>
            </a:r>
            <a:r>
              <a:rPr lang="pt-BR" sz="2400" i="1" dirty="0" err="1" smtClean="0"/>
              <a:t>up</a:t>
            </a:r>
            <a:r>
              <a:rPr lang="pt-BR" sz="2400" dirty="0" smtClean="0"/>
              <a:t>) é </a:t>
            </a:r>
            <a:r>
              <a:rPr lang="pt-BR" sz="2400" dirty="0"/>
              <a:t>sempre interessante para confirmar o recebimento da pauta e buscar a chance de argumentar um pouco mais em favor da oferta.</a:t>
            </a:r>
          </a:p>
          <a:p>
            <a:pPr marL="457200" indent="-457200">
              <a:buFont typeface="+mj-lt"/>
              <a:buAutoNum type="arabicPeriod" startAt="2"/>
            </a:pPr>
            <a:r>
              <a:rPr lang="pt-BR" sz="2400" dirty="0" smtClean="0"/>
              <a:t>Depois </a:t>
            </a:r>
            <a:r>
              <a:rPr lang="pt-BR" sz="2400" dirty="0"/>
              <a:t>que a notícia for divulgada, é hora de aguardar as manifestações de interesse dos jornalistas. </a:t>
            </a:r>
            <a:endParaRPr lang="pt-BR" sz="2400" dirty="0" smtClean="0"/>
          </a:p>
          <a:p>
            <a:pPr marL="857250" lvl="1" indent="-457200"/>
            <a:r>
              <a:rPr lang="pt-BR" sz="2000" dirty="0" smtClean="0"/>
              <a:t>Fica </a:t>
            </a:r>
            <a:r>
              <a:rPr lang="pt-BR" sz="2000" dirty="0"/>
              <a:t>por conta da assessoria de imprensa também a intermediação com as </a:t>
            </a:r>
            <a:r>
              <a:rPr lang="pt-BR" sz="2000" dirty="0" smtClean="0"/>
              <a:t>redações. </a:t>
            </a:r>
          </a:p>
          <a:p>
            <a:pPr marL="857250" lvl="1" indent="-457200"/>
            <a:r>
              <a:rPr lang="pt-BR" sz="2000" dirty="0" smtClean="0"/>
              <a:t>Aguarde </a:t>
            </a:r>
            <a:r>
              <a:rPr lang="pt-BR" sz="2000" dirty="0"/>
              <a:t>que chegará a sua hora de dar entrevista</a:t>
            </a:r>
            <a:r>
              <a:rPr lang="pt-BR" sz="2000" dirty="0" smtClean="0"/>
              <a:t>.</a:t>
            </a:r>
            <a:endParaRPr lang="pt-BR" sz="4800" dirty="0"/>
          </a:p>
          <a:p>
            <a:endParaRPr lang="pt-BR" sz="1600" dirty="0" smtClean="0"/>
          </a:p>
        </p:txBody>
      </p:sp>
    </p:spTree>
    <p:extLst>
      <p:ext uri="{BB962C8B-B14F-4D97-AF65-F5344CB8AC3E}">
        <p14:creationId xmlns:p14="http://schemas.microsoft.com/office/powerpoint/2010/main" xmlns="" val="21919329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00" dirty="0"/>
              <a:t>Como abordar o repórter </a:t>
            </a:r>
            <a:r>
              <a:rPr lang="pt-BR" sz="4000" dirty="0" smtClean="0"/>
              <a:t/>
            </a:r>
            <a:br>
              <a:rPr lang="pt-BR" sz="4000" dirty="0" smtClean="0"/>
            </a:br>
            <a:r>
              <a:rPr lang="pt-BR" sz="4000" dirty="0" smtClean="0"/>
              <a:t>sem </a:t>
            </a:r>
            <a:r>
              <a:rPr lang="pt-BR" sz="4000" dirty="0"/>
              <a:t>ser pegajoso</a:t>
            </a:r>
          </a:p>
        </p:txBody>
      </p:sp>
      <p:sp>
        <p:nvSpPr>
          <p:cNvPr id="3" name="Espaço Reservado para Conteúdo 2"/>
          <p:cNvSpPr>
            <a:spLocks noGrp="1"/>
          </p:cNvSpPr>
          <p:nvPr>
            <p:ph idx="1"/>
          </p:nvPr>
        </p:nvSpPr>
        <p:spPr>
          <a:xfrm>
            <a:off x="395536" y="1457000"/>
            <a:ext cx="8229600" cy="4132240"/>
          </a:xfrm>
        </p:spPr>
        <p:txBody>
          <a:bodyPr>
            <a:noAutofit/>
          </a:bodyPr>
          <a:lstStyle/>
          <a:p>
            <a:pPr marL="457200" indent="-457200">
              <a:buFont typeface="+mj-lt"/>
              <a:buAutoNum type="arabicPeriod" startAt="4"/>
            </a:pPr>
            <a:r>
              <a:rPr lang="pt-BR" sz="2400" dirty="0" smtClean="0"/>
              <a:t>Na </a:t>
            </a:r>
            <a:r>
              <a:rPr lang="pt-BR" sz="2400" dirty="0"/>
              <a:t>hora da entrevista, você terá contato direto com o jornalista. </a:t>
            </a:r>
            <a:endParaRPr lang="pt-BR" sz="2400" dirty="0" smtClean="0"/>
          </a:p>
          <a:p>
            <a:pPr marL="857250" lvl="1" indent="-457200"/>
            <a:r>
              <a:rPr lang="pt-BR" sz="2000" dirty="0" smtClean="0"/>
              <a:t>O </a:t>
            </a:r>
            <a:r>
              <a:rPr lang="pt-BR" sz="2000" dirty="0"/>
              <a:t>momento é importante </a:t>
            </a:r>
            <a:r>
              <a:rPr lang="pt-BR" sz="2000" dirty="0" smtClean="0"/>
              <a:t>para apresentar </a:t>
            </a:r>
            <a:r>
              <a:rPr lang="pt-BR" sz="2000" dirty="0"/>
              <a:t>suas ideias, fazer seu cartaz, passar a impressão </a:t>
            </a:r>
            <a:r>
              <a:rPr lang="pt-BR" sz="2000" dirty="0" smtClean="0"/>
              <a:t>adequada.</a:t>
            </a:r>
          </a:p>
          <a:p>
            <a:pPr marL="857250" lvl="1" indent="-457200"/>
            <a:r>
              <a:rPr lang="pt-BR" sz="2000" dirty="0" smtClean="0"/>
              <a:t>Não </a:t>
            </a:r>
            <a:r>
              <a:rPr lang="pt-BR" sz="2000" dirty="0"/>
              <a:t>avance </a:t>
            </a:r>
            <a:r>
              <a:rPr lang="pt-BR" sz="2000" dirty="0" smtClean="0"/>
              <a:t>o sinal</a:t>
            </a:r>
            <a:r>
              <a:rPr lang="pt-BR" sz="2000" dirty="0"/>
              <a:t>, </a:t>
            </a:r>
            <a:r>
              <a:rPr lang="pt-BR" sz="2000" dirty="0" smtClean="0"/>
              <a:t>não </a:t>
            </a:r>
            <a:r>
              <a:rPr lang="pt-BR" sz="2000" dirty="0"/>
              <a:t>cometa a gafe de querer se tornar íntimo do jornalista. Lembre-se: ele não </a:t>
            </a:r>
            <a:r>
              <a:rPr lang="pt-BR" sz="2000" dirty="0" smtClean="0"/>
              <a:t>é seu </a:t>
            </a:r>
            <a:r>
              <a:rPr lang="pt-BR" sz="2000" dirty="0"/>
              <a:t>amigo, é um profissional desenvolvendo um </a:t>
            </a:r>
            <a:r>
              <a:rPr lang="pt-BR" sz="2000" dirty="0" smtClean="0"/>
              <a:t>trabalho.</a:t>
            </a:r>
          </a:p>
          <a:p>
            <a:pPr marL="857250" lvl="1" indent="-457200"/>
            <a:r>
              <a:rPr lang="pt-BR" sz="2000" dirty="0" smtClean="0"/>
              <a:t>Sugestão para estar preparado </a:t>
            </a:r>
            <a:r>
              <a:rPr lang="pt-BR" sz="2000" dirty="0"/>
              <a:t>para </a:t>
            </a:r>
            <a:r>
              <a:rPr lang="pt-BR" sz="2000" dirty="0" smtClean="0"/>
              <a:t>entrevista: Media Training em formato </a:t>
            </a:r>
            <a:r>
              <a:rPr lang="pt-BR" sz="2000" dirty="0"/>
              <a:t>individual, em sessões </a:t>
            </a:r>
            <a:r>
              <a:rPr lang="pt-BR" sz="2000" dirty="0" smtClean="0"/>
              <a:t>periódicas.</a:t>
            </a:r>
          </a:p>
          <a:p>
            <a:pPr marL="514350" indent="-514350">
              <a:buFont typeface="+mj-lt"/>
              <a:buAutoNum type="arabicPeriod" startAt="5"/>
            </a:pPr>
            <a:r>
              <a:rPr lang="pt-BR" sz="2400" dirty="0" smtClean="0"/>
              <a:t>Depois </a:t>
            </a:r>
            <a:r>
              <a:rPr lang="pt-BR" sz="2400" dirty="0"/>
              <a:t>da entrevista, nada de ligar ou enviar </a:t>
            </a:r>
            <a:r>
              <a:rPr lang="pt-BR" sz="2400" dirty="0" smtClean="0"/>
              <a:t>e-mail </a:t>
            </a:r>
            <a:r>
              <a:rPr lang="pt-BR" sz="2400" dirty="0"/>
              <a:t>para a redação a fim de reclamar de </a:t>
            </a:r>
            <a:r>
              <a:rPr lang="pt-BR" sz="2400" dirty="0" smtClean="0"/>
              <a:t>algo que </a:t>
            </a:r>
            <a:r>
              <a:rPr lang="pt-BR" sz="2400" dirty="0"/>
              <a:t>não gostou. </a:t>
            </a:r>
            <a:r>
              <a:rPr lang="pt-BR" sz="2400" dirty="0" smtClean="0"/>
              <a:t>Deixe para o assessor de imprensa.</a:t>
            </a:r>
          </a:p>
        </p:txBody>
      </p:sp>
    </p:spTree>
    <p:extLst>
      <p:ext uri="{BB962C8B-B14F-4D97-AF65-F5344CB8AC3E}">
        <p14:creationId xmlns:p14="http://schemas.microsoft.com/office/powerpoint/2010/main" xmlns="" val="41787918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A crise bateu à porta</a:t>
            </a:r>
            <a:r>
              <a:rPr lang="pt-BR" sz="4000" dirty="0" smtClean="0"/>
              <a:t>: e </a:t>
            </a:r>
            <a:r>
              <a:rPr lang="pt-BR" sz="4000" dirty="0"/>
              <a:t>agora?</a:t>
            </a:r>
          </a:p>
        </p:txBody>
      </p:sp>
      <p:sp>
        <p:nvSpPr>
          <p:cNvPr id="3" name="Espaço Reservado para Conteúdo 2"/>
          <p:cNvSpPr>
            <a:spLocks noGrp="1"/>
          </p:cNvSpPr>
          <p:nvPr>
            <p:ph idx="1"/>
          </p:nvPr>
        </p:nvSpPr>
        <p:spPr>
          <a:xfrm>
            <a:off x="520814" y="1628800"/>
            <a:ext cx="7795602" cy="4824536"/>
          </a:xfrm>
        </p:spPr>
        <p:txBody>
          <a:bodyPr>
            <a:normAutofit fontScale="70000" lnSpcReduction="20000"/>
          </a:bodyPr>
          <a:lstStyle/>
          <a:p>
            <a:pPr lvl="0"/>
            <a:r>
              <a:rPr lang="pt-BR" sz="2400" b="1" dirty="0"/>
              <a:t>Irregularidade</a:t>
            </a:r>
            <a:r>
              <a:rPr lang="pt-BR" sz="2400" dirty="0"/>
              <a:t>: Se o político está envolvido em algum caso clandestino, suspeito, é claro que a qualquer momento tudo será esclarecido e a verdade virá à tona, portanto não espere que algo errado possa ser feito de forma escondida, sem que um dia seja descoberto. É pura ingenuidade acreditar nisso.</a:t>
            </a:r>
          </a:p>
          <a:p>
            <a:pPr lvl="0"/>
            <a:r>
              <a:rPr lang="pt-BR" sz="2400" dirty="0"/>
              <a:t> </a:t>
            </a:r>
            <a:r>
              <a:rPr lang="pt-BR" sz="2400" b="1" dirty="0"/>
              <a:t>Contradição</a:t>
            </a:r>
            <a:r>
              <a:rPr lang="pt-BR" sz="2400" dirty="0"/>
              <a:t>: Se o político reza em uma cartilha e aparece em público abraçando outro político, de legenda oposta, provavelmente a atitude vai repercutir. Ser coerente é um dos primeiros princípios da ética. Pode ser algo difícil na política, mas a virtude deve ser perseguida.</a:t>
            </a:r>
          </a:p>
          <a:p>
            <a:pPr lvl="0"/>
            <a:r>
              <a:rPr lang="pt-BR" sz="2400" b="1" dirty="0"/>
              <a:t>Preconceito</a:t>
            </a:r>
            <a:r>
              <a:rPr lang="pt-BR" sz="2400" dirty="0"/>
              <a:t>: O discurso preconceituoso sempre pode gerar crise de imagem. Cuide para livrar-se do preconceito de qualquer natureza, independente de ser político. </a:t>
            </a:r>
          </a:p>
          <a:p>
            <a:pPr lvl="0"/>
            <a:r>
              <a:rPr lang="pt-BR" sz="2400" b="1" dirty="0"/>
              <a:t>Vida pessoal</a:t>
            </a:r>
            <a:r>
              <a:rPr lang="pt-BR" sz="2400" dirty="0"/>
              <a:t>: A vida particular de um político quase sempre não é particular. A preservação da imagem dos integrantes da família pode ser mais ou menos dificultada em decorrência do comportamento deles e da forma de lidar com o assédio dos jornalistas. </a:t>
            </a:r>
          </a:p>
          <a:p>
            <a:pPr lvl="0"/>
            <a:r>
              <a:rPr lang="pt-BR" sz="2400" b="1" dirty="0"/>
              <a:t>Aparência</a:t>
            </a:r>
            <a:r>
              <a:rPr lang="pt-BR" sz="2400" dirty="0"/>
              <a:t>: A forma de se vestir também pode provocar crises. Lembra-se da época em que um político foi flagrado de sunga de tricô na praia? O jeito de se apresentar em público deve ser coerente com a sua atuação profissional.</a:t>
            </a:r>
          </a:p>
        </p:txBody>
      </p:sp>
    </p:spTree>
    <p:extLst>
      <p:ext uri="{BB962C8B-B14F-4D97-AF65-F5344CB8AC3E}">
        <p14:creationId xmlns:p14="http://schemas.microsoft.com/office/powerpoint/2010/main" xmlns="" val="6515504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se preparar</a:t>
            </a:r>
          </a:p>
        </p:txBody>
      </p:sp>
      <p:sp>
        <p:nvSpPr>
          <p:cNvPr id="3" name="Espaço Reservado para Conteúdo 2"/>
          <p:cNvSpPr>
            <a:spLocks noGrp="1"/>
          </p:cNvSpPr>
          <p:nvPr>
            <p:ph idx="1"/>
          </p:nvPr>
        </p:nvSpPr>
        <p:spPr>
          <a:xfrm>
            <a:off x="467544" y="1412776"/>
            <a:ext cx="7992888" cy="3528392"/>
          </a:xfrm>
        </p:spPr>
        <p:txBody>
          <a:bodyPr>
            <a:noAutofit/>
          </a:bodyPr>
          <a:lstStyle/>
          <a:p>
            <a:pPr lvl="0"/>
            <a:r>
              <a:rPr lang="pt-BR" sz="2000" b="1" dirty="0"/>
              <a:t>Enumere situações que podem gerar crise</a:t>
            </a:r>
            <a:r>
              <a:rPr lang="pt-BR" sz="2000" dirty="0"/>
              <a:t>: Use de total transparência com você mesmo para montar essa lista. </a:t>
            </a:r>
            <a:endParaRPr lang="pt-BR" sz="1600" dirty="0"/>
          </a:p>
          <a:p>
            <a:pPr lvl="0"/>
            <a:r>
              <a:rPr lang="pt-BR" sz="2000" b="1" dirty="0"/>
              <a:t>Planeje saídas</a:t>
            </a:r>
            <a:r>
              <a:rPr lang="pt-BR" sz="2000" dirty="0"/>
              <a:t>: Elabore formas de resolver cada situação.</a:t>
            </a:r>
            <a:endParaRPr lang="pt-BR" sz="1600" dirty="0"/>
          </a:p>
          <a:p>
            <a:pPr lvl="0"/>
            <a:r>
              <a:rPr lang="pt-BR" sz="2000" b="1" dirty="0"/>
              <a:t>Elabore as formas de comunicação com a imprensa</a:t>
            </a:r>
            <a:r>
              <a:rPr lang="pt-BR" sz="2000" dirty="0"/>
              <a:t>: Avalie se o momento é de pró-atividade ou se espera a manifestação dos jornalistas. Seja qual for a estratégia escolhida, é sempre importante estar disponível para o atendimento aos jornalistas. Esquivar-se dos holofotes no momento de crise é quase sempre a pior saída.</a:t>
            </a:r>
            <a:endParaRPr lang="pt-BR" sz="1600" dirty="0"/>
          </a:p>
          <a:p>
            <a:pPr lvl="0"/>
            <a:r>
              <a:rPr lang="pt-BR" sz="2000" b="1" dirty="0"/>
              <a:t>Acompanhe os resultados</a:t>
            </a:r>
            <a:r>
              <a:rPr lang="pt-BR" sz="2000" dirty="0"/>
              <a:t>: Avaliar os seguintes aspectos:</a:t>
            </a:r>
            <a:endParaRPr lang="pt-BR" sz="1600" dirty="0"/>
          </a:p>
          <a:p>
            <a:pPr lvl="1"/>
            <a:r>
              <a:rPr lang="pt-BR" sz="1600" dirty="0"/>
              <a:t>Como está a repercussão para elaborar estratégias seguintes. Além dos veículos tradicionais, considere as redes sociais.</a:t>
            </a:r>
            <a:endParaRPr lang="pt-BR" sz="1400" dirty="0"/>
          </a:p>
          <a:p>
            <a:pPr lvl="1"/>
            <a:r>
              <a:rPr lang="pt-BR" sz="1600" dirty="0"/>
              <a:t>Se precisar solicitar alguma errata à mídia, deixe a tarefa para o assessor de imprensa.</a:t>
            </a:r>
            <a:endParaRPr lang="pt-BR" sz="1400" dirty="0"/>
          </a:p>
          <a:p>
            <a:pPr lvl="1"/>
            <a:r>
              <a:rPr lang="pt-BR" sz="1600" dirty="0"/>
              <a:t>Caso tenha havido alguma incorreção em determinada matéria, entenda como lidar com isso no próximo contato com o jornalista</a:t>
            </a:r>
            <a:r>
              <a:rPr lang="pt-BR" sz="2000" dirty="0"/>
              <a:t>. </a:t>
            </a:r>
            <a:endParaRPr lang="pt-BR" sz="1800" dirty="0"/>
          </a:p>
          <a:p>
            <a:pPr marL="0" lvl="0" indent="0">
              <a:buNone/>
            </a:pPr>
            <a:endParaRPr lang="pt-BR" sz="1800" dirty="0"/>
          </a:p>
        </p:txBody>
      </p:sp>
    </p:spTree>
    <p:extLst>
      <p:ext uri="{BB962C8B-B14F-4D97-AF65-F5344CB8AC3E}">
        <p14:creationId xmlns:p14="http://schemas.microsoft.com/office/powerpoint/2010/main" xmlns="" val="2232376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412875"/>
            <a:ext cx="8229600" cy="5184775"/>
          </a:xfrm>
        </p:spPr>
        <p:txBody>
          <a:bodyPr>
            <a:normAutofit/>
          </a:bodyPr>
          <a:lstStyle/>
          <a:p>
            <a:pPr marL="365760" indent="-256032" fontAlgn="auto">
              <a:spcAft>
                <a:spcPts val="0"/>
              </a:spcAft>
              <a:buFont typeface="Wingdings 3"/>
              <a:buChar char=""/>
              <a:defRPr/>
            </a:pPr>
            <a:r>
              <a:rPr lang="pt-BR" sz="2200" dirty="0" smtClean="0"/>
              <a:t>“Identificar os problemas, apresentar soluções e melhorar o relacionamento dos assessorados com seus vários públicos (...) excetuando-se as relações com jornalistas, que são atribuição da própria categoria dos jornalistas, através das </a:t>
            </a:r>
            <a:r>
              <a:rPr lang="pt-BR" sz="2200" dirty="0" err="1" smtClean="0"/>
              <a:t>AIs</a:t>
            </a:r>
            <a:r>
              <a:rPr lang="pt-BR" sz="2200" dirty="0" smtClean="0"/>
              <a:t>. O trabalho de relações públicas visa a promover o diálogo real e desenvolver um clima de boa vontade junto a esses públicos interno e externo, em relação aos assessorados, produtos, serviços, filosofia e, ainda, integrando o assessorado na sociedade” (FENAJ).</a:t>
            </a:r>
          </a:p>
          <a:p>
            <a:pPr marL="365760" indent="-256032" fontAlgn="auto">
              <a:spcAft>
                <a:spcPts val="0"/>
              </a:spcAft>
              <a:buFont typeface="Wingdings" pitchFamily="2" charset="2"/>
              <a:buNone/>
              <a:defRPr/>
            </a:pPr>
            <a:endParaRPr lang="pt-BR" sz="2200" dirty="0" smtClean="0"/>
          </a:p>
          <a:p>
            <a:pPr marL="365760" indent="-256032" fontAlgn="auto">
              <a:spcAft>
                <a:spcPts val="0"/>
              </a:spcAft>
              <a:buFont typeface="Wingdings 3"/>
              <a:buChar char=""/>
              <a:defRPr/>
            </a:pPr>
            <a:r>
              <a:rPr lang="pt-BR" sz="2200" dirty="0" smtClean="0"/>
              <a:t>Participação em eventos, cerimonial e protocolo, peças institucionais em conjunto com AI e PP e envio de mensagens a pessoas ou instituições do relacionamento do assessorado.</a:t>
            </a:r>
          </a:p>
          <a:p>
            <a:pPr marL="365760" indent="-256032" fontAlgn="auto">
              <a:spcAft>
                <a:spcPts val="0"/>
              </a:spcAft>
              <a:buFont typeface="Wingdings 3"/>
              <a:buChar char=""/>
              <a:defRPr/>
            </a:pPr>
            <a:endParaRPr lang="pt-BR" sz="2200" dirty="0" smtClean="0"/>
          </a:p>
        </p:txBody>
      </p:sp>
      <p:sp>
        <p:nvSpPr>
          <p:cNvPr id="12290" name="Rectangle 2"/>
          <p:cNvSpPr>
            <a:spLocks noGrp="1" noChangeArrowheads="1"/>
          </p:cNvSpPr>
          <p:nvPr>
            <p:ph type="title"/>
          </p:nvPr>
        </p:nvSpPr>
        <p:spPr/>
        <p:txBody>
          <a:bodyPr/>
          <a:lstStyle/>
          <a:p>
            <a:pPr fontAlgn="auto">
              <a:spcAft>
                <a:spcPts val="0"/>
              </a:spcAft>
              <a:defRPr/>
            </a:pPr>
            <a:r>
              <a:rPr lang="pt-BR" smtClean="0"/>
              <a:t>Relações Públicas</a:t>
            </a:r>
          </a:p>
        </p:txBody>
      </p:sp>
    </p:spTree>
    <p:extLst>
      <p:ext uri="{BB962C8B-B14F-4D97-AF65-F5344CB8AC3E}">
        <p14:creationId xmlns:p14="http://schemas.microsoft.com/office/powerpoint/2010/main" xmlns="" val="1523371593"/>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Nada a declarar</a:t>
            </a:r>
          </a:p>
        </p:txBody>
      </p:sp>
      <p:sp>
        <p:nvSpPr>
          <p:cNvPr id="3" name="Espaço Reservado para Conteúdo 2"/>
          <p:cNvSpPr>
            <a:spLocks noGrp="1"/>
          </p:cNvSpPr>
          <p:nvPr>
            <p:ph idx="1"/>
          </p:nvPr>
        </p:nvSpPr>
        <p:spPr>
          <a:xfrm>
            <a:off x="467544" y="1412776"/>
            <a:ext cx="7704856" cy="4104456"/>
          </a:xfrm>
        </p:spPr>
        <p:txBody>
          <a:bodyPr>
            <a:noAutofit/>
          </a:bodyPr>
          <a:lstStyle/>
          <a:p>
            <a:r>
              <a:rPr lang="pt-BR" sz="1800" dirty="0"/>
              <a:t>A pressão da imprensa, o aumento da conscientização das pessoas e a noção de compromisso dos próprios políticos têm feito com que os entrevistados declarem </a:t>
            </a:r>
            <a:r>
              <a:rPr lang="pt-BR" sz="1800" dirty="0" smtClean="0"/>
              <a:t>o </a:t>
            </a:r>
            <a:r>
              <a:rPr lang="pt-BR" sz="1800" dirty="0"/>
              <a:t>que tem a dizer, sem fugir da responsabilidade de dar satisfações à sociedade. </a:t>
            </a:r>
          </a:p>
          <a:p>
            <a:r>
              <a:rPr lang="pt-BR" sz="1800" dirty="0" smtClean="0"/>
              <a:t>Quem </a:t>
            </a:r>
            <a:r>
              <a:rPr lang="pt-BR" sz="1800" dirty="0"/>
              <a:t>ocupa um cargo público deve fornecer declarações ao cidadão sobre o que tem sido feito para atender as demandas da sociedade.</a:t>
            </a:r>
          </a:p>
          <a:p>
            <a:r>
              <a:rPr lang="pt-BR" sz="1800" dirty="0"/>
              <a:t>Mesmo que ainda não possa transmitir informações completas e decisivas sobre alguma situação, </a:t>
            </a:r>
            <a:r>
              <a:rPr lang="pt-BR" sz="1800" b="1" dirty="0"/>
              <a:t>deve receber a imprensa para oferecer, no mínimo, sua disponibilidade e interesse em atender</a:t>
            </a:r>
            <a:r>
              <a:rPr lang="pt-BR" sz="1800" dirty="0"/>
              <a:t>. </a:t>
            </a:r>
            <a:endParaRPr lang="pt-BR" sz="1800" dirty="0" smtClean="0"/>
          </a:p>
          <a:p>
            <a:r>
              <a:rPr lang="pt-BR" sz="1800" dirty="0" smtClean="0"/>
              <a:t>A </a:t>
            </a:r>
            <a:r>
              <a:rPr lang="pt-BR" sz="1800" dirty="0"/>
              <a:t>sociedade sempre espera a postura ética e transparente de alguém que se propôs a ser um representante </a:t>
            </a:r>
            <a:r>
              <a:rPr lang="pt-BR" sz="1800" dirty="0" smtClean="0"/>
              <a:t>político:  não “bata </a:t>
            </a:r>
            <a:r>
              <a:rPr lang="pt-BR" sz="1800" dirty="0"/>
              <a:t>com a porta na cara das </a:t>
            </a:r>
            <a:r>
              <a:rPr lang="pt-BR" sz="1800" dirty="0" smtClean="0"/>
              <a:t>pessoas”. Transfira a negociação ao assessor de imprensa.</a:t>
            </a:r>
            <a:endParaRPr lang="pt-BR" sz="1800" dirty="0"/>
          </a:p>
        </p:txBody>
      </p:sp>
    </p:spTree>
    <p:extLst>
      <p:ext uri="{BB962C8B-B14F-4D97-AF65-F5344CB8AC3E}">
        <p14:creationId xmlns:p14="http://schemas.microsoft.com/office/powerpoint/2010/main" xmlns="" val="2281410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Jornalista pode ser amigo?</a:t>
            </a:r>
          </a:p>
        </p:txBody>
      </p:sp>
      <p:sp>
        <p:nvSpPr>
          <p:cNvPr id="3" name="Espaço Reservado para Conteúdo 2"/>
          <p:cNvSpPr>
            <a:spLocks noGrp="1"/>
          </p:cNvSpPr>
          <p:nvPr>
            <p:ph idx="1"/>
          </p:nvPr>
        </p:nvSpPr>
        <p:spPr>
          <a:xfrm>
            <a:off x="467544" y="1412776"/>
            <a:ext cx="8229600" cy="3528392"/>
          </a:xfrm>
        </p:spPr>
        <p:txBody>
          <a:bodyPr>
            <a:noAutofit/>
          </a:bodyPr>
          <a:lstStyle/>
          <a:p>
            <a:r>
              <a:rPr lang="pt-BR" sz="1800" dirty="0"/>
              <a:t>A proximidade </a:t>
            </a:r>
            <a:r>
              <a:rPr lang="pt-BR" sz="1800" dirty="0" smtClean="0"/>
              <a:t>pode </a:t>
            </a:r>
            <a:r>
              <a:rPr lang="pt-BR" sz="1800" dirty="0"/>
              <a:t>atrapalhar a relação profissional que </a:t>
            </a:r>
            <a:r>
              <a:rPr lang="pt-BR" sz="1800" dirty="0" smtClean="0"/>
              <a:t>deve nortear </a:t>
            </a:r>
            <a:r>
              <a:rPr lang="pt-BR" sz="1800" dirty="0"/>
              <a:t>o contato entre os dois. </a:t>
            </a:r>
            <a:r>
              <a:rPr lang="pt-BR" sz="1800" dirty="0" smtClean="0"/>
              <a:t>A periodicidade </a:t>
            </a:r>
            <a:r>
              <a:rPr lang="pt-BR" sz="1800" dirty="0"/>
              <a:t>com que acontecem as entrevistas acaba sinalizando – de </a:t>
            </a:r>
            <a:r>
              <a:rPr lang="pt-BR" sz="1800" dirty="0" smtClean="0"/>
              <a:t>forma equivocada </a:t>
            </a:r>
            <a:r>
              <a:rPr lang="pt-BR" sz="1800" dirty="0"/>
              <a:t>– que os dois podem manter contato mais estreito. </a:t>
            </a:r>
            <a:endParaRPr lang="pt-BR" sz="1800" dirty="0" smtClean="0"/>
          </a:p>
          <a:p>
            <a:r>
              <a:rPr lang="pt-BR" sz="1800" dirty="0" smtClean="0"/>
              <a:t>O </a:t>
            </a:r>
            <a:r>
              <a:rPr lang="pt-BR" sz="1800" dirty="0"/>
              <a:t>comportamento mais formal deve ser </a:t>
            </a:r>
            <a:r>
              <a:rPr lang="pt-BR" sz="1800" dirty="0" smtClean="0"/>
              <a:t>mantido: cordial</a:t>
            </a:r>
            <a:r>
              <a:rPr lang="pt-BR" sz="1800" dirty="0"/>
              <a:t>, </a:t>
            </a:r>
            <a:r>
              <a:rPr lang="pt-BR" sz="1800" dirty="0" smtClean="0"/>
              <a:t>mas </a:t>
            </a:r>
            <a:r>
              <a:rPr lang="pt-BR" sz="1800" dirty="0"/>
              <a:t>sem intimidade. </a:t>
            </a:r>
            <a:endParaRPr lang="pt-BR" sz="1800" dirty="0" smtClean="0"/>
          </a:p>
          <a:p>
            <a:r>
              <a:rPr lang="pt-BR" sz="1800" dirty="0" smtClean="0"/>
              <a:t>Aproximação para garantir </a:t>
            </a:r>
            <a:r>
              <a:rPr lang="pt-BR" sz="1800" dirty="0"/>
              <a:t>algum </a:t>
            </a:r>
            <a:r>
              <a:rPr lang="pt-BR" sz="1800" dirty="0" smtClean="0"/>
              <a:t>benefício é </a:t>
            </a:r>
            <a:r>
              <a:rPr lang="pt-BR" sz="1800" dirty="0"/>
              <a:t>perda de tempo</a:t>
            </a:r>
            <a:r>
              <a:rPr lang="pt-BR" sz="1800" dirty="0" smtClean="0"/>
              <a:t>. </a:t>
            </a:r>
          </a:p>
          <a:p>
            <a:r>
              <a:rPr lang="pt-BR" sz="1800" dirty="0" smtClean="0"/>
              <a:t>Político e jornalista o são 24 </a:t>
            </a:r>
            <a:r>
              <a:rPr lang="pt-BR" sz="1800" dirty="0"/>
              <a:t>horas por </a:t>
            </a:r>
            <a:r>
              <a:rPr lang="pt-BR" sz="1800" dirty="0" smtClean="0"/>
              <a:t>dia: o jornalista pode </a:t>
            </a:r>
            <a:r>
              <a:rPr lang="pt-BR" sz="1800" dirty="0"/>
              <a:t>levar em consideração qualquer declaração, </a:t>
            </a:r>
            <a:r>
              <a:rPr lang="pt-BR" sz="1800" dirty="0" smtClean="0"/>
              <a:t>opinião ou </a:t>
            </a:r>
            <a:r>
              <a:rPr lang="pt-BR" sz="1800" dirty="0"/>
              <a:t>conclusão que </a:t>
            </a:r>
            <a:r>
              <a:rPr lang="pt-BR" sz="1800" dirty="0" smtClean="0"/>
              <a:t>o político oferecer </a:t>
            </a:r>
            <a:r>
              <a:rPr lang="pt-BR" sz="1800" dirty="0"/>
              <a:t>a respeito de todo tipo de assunto. </a:t>
            </a:r>
            <a:endParaRPr lang="pt-BR" sz="1800" dirty="0" smtClean="0"/>
          </a:p>
          <a:p>
            <a:r>
              <a:rPr lang="pt-BR" sz="1800" dirty="0" smtClean="0"/>
              <a:t>A </a:t>
            </a:r>
            <a:r>
              <a:rPr lang="pt-BR" sz="1800" dirty="0"/>
              <a:t>proximidade entre os dois </a:t>
            </a:r>
            <a:r>
              <a:rPr lang="pt-BR" sz="1800" dirty="0" smtClean="0"/>
              <a:t>pode facilitar </a:t>
            </a:r>
            <a:r>
              <a:rPr lang="pt-BR" sz="1800" dirty="0"/>
              <a:t>o vazamento de informações, a publicação de assunto ainda confidencial ou </a:t>
            </a:r>
            <a:r>
              <a:rPr lang="pt-BR" sz="1800" dirty="0" smtClean="0"/>
              <a:t>qualquer outro </a:t>
            </a:r>
            <a:r>
              <a:rPr lang="pt-BR" sz="1800" dirty="0"/>
              <a:t>tema que interesse à sociedade</a:t>
            </a:r>
            <a:r>
              <a:rPr lang="pt-BR" sz="1800" dirty="0" smtClean="0"/>
              <a:t>.</a:t>
            </a:r>
            <a:endParaRPr lang="pt-BR" sz="1800" dirty="0"/>
          </a:p>
        </p:txBody>
      </p:sp>
    </p:spTree>
    <p:extLst>
      <p:ext uri="{BB962C8B-B14F-4D97-AF65-F5344CB8AC3E}">
        <p14:creationId xmlns:p14="http://schemas.microsoft.com/office/powerpoint/2010/main" xmlns="" val="12521007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Matéria paga existe?</a:t>
            </a:r>
          </a:p>
        </p:txBody>
      </p:sp>
      <p:sp>
        <p:nvSpPr>
          <p:cNvPr id="3" name="Espaço Reservado para Conteúdo 2"/>
          <p:cNvSpPr>
            <a:spLocks noGrp="1"/>
          </p:cNvSpPr>
          <p:nvPr>
            <p:ph idx="1"/>
          </p:nvPr>
        </p:nvSpPr>
        <p:spPr>
          <a:xfrm>
            <a:off x="467544" y="1412776"/>
            <a:ext cx="8229600" cy="3528392"/>
          </a:xfrm>
        </p:spPr>
        <p:txBody>
          <a:bodyPr>
            <a:noAutofit/>
          </a:bodyPr>
          <a:lstStyle/>
          <a:p>
            <a:r>
              <a:rPr lang="pt-BR" sz="2000" dirty="0"/>
              <a:t>Todo mundo sabe que existe e ninguém </a:t>
            </a:r>
            <a:r>
              <a:rPr lang="pt-BR" sz="2000" dirty="0" smtClean="0"/>
              <a:t>consegue (ou tenta) </a:t>
            </a:r>
            <a:r>
              <a:rPr lang="pt-BR" sz="2000" dirty="0"/>
              <a:t>provar. </a:t>
            </a:r>
            <a:endParaRPr lang="pt-BR" sz="2000" dirty="0" smtClean="0"/>
          </a:p>
          <a:p>
            <a:r>
              <a:rPr lang="pt-BR" sz="2000" dirty="0" smtClean="0"/>
              <a:t>Orientação</a:t>
            </a:r>
            <a:r>
              <a:rPr lang="pt-BR" sz="2000" dirty="0"/>
              <a:t>:  NUNCA proponha pagamento pela publicação de uma notícia. Mesmo que a tentação for grande ou que a oferta seja feita, não use dessa estratégia imaginando que ‘salvará sua pele’ ao ter o poder de dirigir o conteúdo publicado em determinado veículo. </a:t>
            </a:r>
          </a:p>
          <a:p>
            <a:r>
              <a:rPr lang="pt-BR" sz="2000" dirty="0"/>
              <a:t>Esse tipo de atitude mostra má condução da carreira e falta de planejamento na divulgação de ações e projetos políticos. Acreditar que tudo se resolve com dinheiro é postura típica de quem não valoriza a ética. </a:t>
            </a:r>
          </a:p>
        </p:txBody>
      </p:sp>
    </p:spTree>
    <p:extLst>
      <p:ext uri="{BB962C8B-B14F-4D97-AF65-F5344CB8AC3E}">
        <p14:creationId xmlns:p14="http://schemas.microsoft.com/office/powerpoint/2010/main" xmlns="" val="11547346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câmera não é espelho</a:t>
            </a:r>
          </a:p>
        </p:txBody>
      </p:sp>
      <p:sp>
        <p:nvSpPr>
          <p:cNvPr id="3" name="Espaço Reservado para Conteúdo 2"/>
          <p:cNvSpPr>
            <a:spLocks noGrp="1"/>
          </p:cNvSpPr>
          <p:nvPr>
            <p:ph idx="1"/>
          </p:nvPr>
        </p:nvSpPr>
        <p:spPr>
          <a:xfrm>
            <a:off x="467544" y="1412776"/>
            <a:ext cx="8229600" cy="3528392"/>
          </a:xfrm>
        </p:spPr>
        <p:txBody>
          <a:bodyPr>
            <a:noAutofit/>
          </a:bodyPr>
          <a:lstStyle/>
          <a:p>
            <a:r>
              <a:rPr lang="pt-BR" sz="1800" dirty="0"/>
              <a:t>É muito comum ver políticos olhando para a lente da câmera, enquanto dão entrevistas. </a:t>
            </a:r>
          </a:p>
          <a:p>
            <a:r>
              <a:rPr lang="pt-BR" sz="1800" dirty="0"/>
              <a:t>Situações em que está permitido olhar diretamente para a câmera:</a:t>
            </a:r>
          </a:p>
          <a:p>
            <a:pPr lvl="1">
              <a:buFont typeface="+mj-lt"/>
              <a:buAutoNum type="arabicPeriod"/>
            </a:pPr>
            <a:r>
              <a:rPr lang="pt-BR" sz="1400" dirty="0"/>
              <a:t> </a:t>
            </a:r>
            <a:r>
              <a:rPr lang="pt-BR" sz="1400" dirty="0" smtClean="0"/>
              <a:t>Quando </a:t>
            </a:r>
            <a:r>
              <a:rPr lang="pt-BR" sz="1400" dirty="0"/>
              <a:t>um chefe de estado, ministro ou secretário entra em rede nacional (ou estadual) de TV para falar com a </a:t>
            </a:r>
            <a:r>
              <a:rPr lang="pt-BR" sz="1400" dirty="0" smtClean="0"/>
              <a:t>população.</a:t>
            </a:r>
          </a:p>
          <a:p>
            <a:pPr lvl="1">
              <a:buFont typeface="+mj-lt"/>
              <a:buAutoNum type="arabicPeriod"/>
            </a:pPr>
            <a:r>
              <a:rPr lang="pt-BR" sz="1400" dirty="0" smtClean="0"/>
              <a:t>No </a:t>
            </a:r>
            <a:r>
              <a:rPr lang="pt-BR" sz="1400" dirty="0"/>
              <a:t>programa eleitoral, porque o horário é do político e o objetivo é falar com </a:t>
            </a:r>
            <a:r>
              <a:rPr lang="pt-BR" sz="1400" dirty="0" smtClean="0"/>
              <a:t>a população. </a:t>
            </a:r>
          </a:p>
          <a:p>
            <a:pPr lvl="1">
              <a:buFont typeface="+mj-lt"/>
              <a:buAutoNum type="arabicPeriod"/>
            </a:pPr>
            <a:r>
              <a:rPr lang="pt-BR" sz="1400" dirty="0" smtClean="0"/>
              <a:t>Em </a:t>
            </a:r>
            <a:r>
              <a:rPr lang="pt-BR" sz="1400" dirty="0"/>
              <a:t>entrevista ao vivo, em que o político é convidado para falar com o apresentador do programa – que está no estúdio – e quer interagir com o entrevistado. </a:t>
            </a:r>
          </a:p>
          <a:p>
            <a:r>
              <a:rPr lang="pt-BR" sz="1800" dirty="0"/>
              <a:t>Nas outras situações a regra é falar com o repórter, já que é ele quem conversa com o </a:t>
            </a:r>
            <a:r>
              <a:rPr lang="pt-BR" sz="1800" dirty="0" smtClean="0"/>
              <a:t>político: deve dedicar atenção ao  interlocutor. </a:t>
            </a:r>
            <a:endParaRPr lang="pt-BR" sz="1800" dirty="0"/>
          </a:p>
          <a:p>
            <a:r>
              <a:rPr lang="pt-BR" sz="1800" dirty="0"/>
              <a:t>A postura antipática de ouvir a pergunta do repórter e olhar para a câmera para responder deve ser eliminada </a:t>
            </a:r>
            <a:r>
              <a:rPr lang="pt-BR" sz="1800" dirty="0" smtClean="0"/>
              <a:t>para </a:t>
            </a:r>
            <a:r>
              <a:rPr lang="pt-BR" sz="1800" dirty="0"/>
              <a:t>não se transformar em vício. </a:t>
            </a:r>
          </a:p>
          <a:p>
            <a:endParaRPr lang="pt-BR" sz="1800" dirty="0"/>
          </a:p>
        </p:txBody>
      </p:sp>
    </p:spTree>
    <p:extLst>
      <p:ext uri="{BB962C8B-B14F-4D97-AF65-F5344CB8AC3E}">
        <p14:creationId xmlns:p14="http://schemas.microsoft.com/office/powerpoint/2010/main" xmlns="" val="9709951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dirty="0"/>
              <a:t>O que dizer durante a entrevista</a:t>
            </a:r>
          </a:p>
        </p:txBody>
      </p:sp>
      <p:sp>
        <p:nvSpPr>
          <p:cNvPr id="3" name="Espaço Reservado para Conteúdo 2"/>
          <p:cNvSpPr>
            <a:spLocks noGrp="1"/>
          </p:cNvSpPr>
          <p:nvPr>
            <p:ph idx="1"/>
          </p:nvPr>
        </p:nvSpPr>
        <p:spPr>
          <a:xfrm>
            <a:off x="457200" y="1628800"/>
            <a:ext cx="8312646" cy="4104455"/>
          </a:xfrm>
        </p:spPr>
        <p:txBody>
          <a:bodyPr>
            <a:normAutofit/>
          </a:bodyPr>
          <a:lstStyle/>
          <a:p>
            <a:r>
              <a:rPr lang="pt-BR" sz="2400" dirty="0"/>
              <a:t>É claro que tudo vai depender da </a:t>
            </a:r>
            <a:r>
              <a:rPr lang="pt-BR" sz="2400" dirty="0" smtClean="0"/>
              <a:t>pergunta. Sem </a:t>
            </a:r>
            <a:r>
              <a:rPr lang="pt-BR" sz="2400" dirty="0"/>
              <a:t>dúvida temos que esperar a manifestação de um jornalista para entender o que ele deseja de seu entrevistado e então planejar uma resposta.</a:t>
            </a:r>
          </a:p>
          <a:p>
            <a:r>
              <a:rPr lang="pt-BR" sz="2400" dirty="0"/>
              <a:t>Mesmo assim é possível se precaver, planejar um roteiro para o conteúdo e se preparar para a entrevista.</a:t>
            </a:r>
          </a:p>
          <a:p>
            <a:r>
              <a:rPr lang="pt-BR" sz="2400" dirty="0"/>
              <a:t>Antes de entender como produzir o roteiro, é bom </a:t>
            </a:r>
            <a:r>
              <a:rPr lang="pt-BR" sz="2400" dirty="0" smtClean="0"/>
              <a:t>compreender </a:t>
            </a:r>
            <a:r>
              <a:rPr lang="pt-BR" sz="2400" dirty="0"/>
              <a:t>os tipos de entrevista e os tipos de discurso para então ficar claro o que deve dizer</a:t>
            </a:r>
            <a:r>
              <a:rPr lang="pt-BR" sz="2400" dirty="0" smtClean="0"/>
              <a:t>.</a:t>
            </a:r>
            <a:endParaRPr lang="pt-BR" dirty="0"/>
          </a:p>
          <a:p>
            <a:endParaRPr lang="pt-BR" dirty="0"/>
          </a:p>
        </p:txBody>
      </p:sp>
    </p:spTree>
    <p:extLst>
      <p:ext uri="{BB962C8B-B14F-4D97-AF65-F5344CB8AC3E}">
        <p14:creationId xmlns:p14="http://schemas.microsoft.com/office/powerpoint/2010/main" xmlns="" val="17757613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Tipos de entrevista</a:t>
            </a:r>
          </a:p>
        </p:txBody>
      </p:sp>
      <p:sp>
        <p:nvSpPr>
          <p:cNvPr id="3" name="Espaço Reservado para Conteúdo 2"/>
          <p:cNvSpPr>
            <a:spLocks noGrp="1"/>
          </p:cNvSpPr>
          <p:nvPr>
            <p:ph idx="1"/>
          </p:nvPr>
        </p:nvSpPr>
        <p:spPr>
          <a:xfrm>
            <a:off x="457200" y="1600201"/>
            <a:ext cx="7787208" cy="4637111"/>
          </a:xfrm>
        </p:spPr>
        <p:txBody>
          <a:bodyPr>
            <a:noAutofit/>
          </a:bodyPr>
          <a:lstStyle/>
          <a:p>
            <a:r>
              <a:rPr lang="pt-BR" sz="1600" b="1" dirty="0" smtClean="0"/>
              <a:t>Entrevista </a:t>
            </a:r>
            <a:r>
              <a:rPr lang="pt-BR" sz="1600" b="1" dirty="0"/>
              <a:t>gravada em pé (na rua)</a:t>
            </a:r>
            <a:r>
              <a:rPr lang="pt-BR" sz="1600" dirty="0"/>
              <a:t>: </a:t>
            </a:r>
            <a:r>
              <a:rPr lang="pt-BR" sz="1600" dirty="0" smtClean="0"/>
              <a:t>costuma </a:t>
            </a:r>
            <a:r>
              <a:rPr lang="pt-BR" sz="1600" dirty="0"/>
              <a:t>ser objetiva, porque vai fazer parte de uma reportagem </a:t>
            </a:r>
            <a:r>
              <a:rPr lang="pt-BR" sz="1600" dirty="0" smtClean="0"/>
              <a:t>(com imagens e </a:t>
            </a:r>
            <a:r>
              <a:rPr lang="pt-BR" sz="1600" dirty="0"/>
              <a:t>outros </a:t>
            </a:r>
            <a:r>
              <a:rPr lang="pt-BR" sz="1600" dirty="0" smtClean="0"/>
              <a:t>entrevistados). </a:t>
            </a:r>
            <a:endParaRPr lang="pt-BR" sz="1600" dirty="0"/>
          </a:p>
          <a:p>
            <a:pPr lvl="1"/>
            <a:r>
              <a:rPr lang="pt-BR" sz="1400" dirty="0" smtClean="0"/>
              <a:t>Converse um </a:t>
            </a:r>
            <a:r>
              <a:rPr lang="pt-BR" sz="1400" dirty="0"/>
              <a:t>pouco com o repórter, antes da gravação, </a:t>
            </a:r>
            <a:r>
              <a:rPr lang="pt-BR" sz="1400" dirty="0" smtClean="0"/>
              <a:t>para entender </a:t>
            </a:r>
            <a:r>
              <a:rPr lang="pt-BR" sz="1400" dirty="0"/>
              <a:t>qual é o foco da pauta para oferecer sua melhor declaração a respeito do assunto. </a:t>
            </a:r>
          </a:p>
          <a:p>
            <a:pPr lvl="1"/>
            <a:r>
              <a:rPr lang="pt-BR" sz="1400" dirty="0"/>
              <a:t>Na hora da gravação, fale como se fosse a primeira vez (sem dizer </a:t>
            </a:r>
            <a:r>
              <a:rPr lang="pt-BR" sz="1400" dirty="0" smtClean="0"/>
              <a:t>coisas do </a:t>
            </a:r>
            <a:r>
              <a:rPr lang="pt-BR" sz="1400" dirty="0"/>
              <a:t>tipo: “como eu disse anteriormente”, “como eu falei agora há pouco para você”). </a:t>
            </a:r>
          </a:p>
          <a:p>
            <a:r>
              <a:rPr lang="pt-BR" sz="1600" b="1" dirty="0"/>
              <a:t>Entrevista de estúdio</a:t>
            </a:r>
            <a:r>
              <a:rPr lang="pt-BR" sz="1600" dirty="0"/>
              <a:t>: na TV ou no rádio, esse tipo de entrevista tem o tempo um pouco mais longo do que a entrevista gravada. </a:t>
            </a:r>
            <a:endParaRPr lang="pt-BR" sz="1600" dirty="0" smtClean="0"/>
          </a:p>
          <a:p>
            <a:pPr lvl="1"/>
            <a:r>
              <a:rPr lang="pt-BR" sz="1400" dirty="0" smtClean="0"/>
              <a:t>Procure </a:t>
            </a:r>
            <a:r>
              <a:rPr lang="pt-BR" sz="1400" dirty="0"/>
              <a:t>saber o tempo do programa ou o período dedicado à conversa para não correr o risco de deixar o melhor para o final e nem conseguir </a:t>
            </a:r>
            <a:r>
              <a:rPr lang="pt-BR" sz="1400" dirty="0" smtClean="0"/>
              <a:t>falar.</a:t>
            </a:r>
            <a:endParaRPr lang="pt-BR" sz="1400" dirty="0"/>
          </a:p>
          <a:p>
            <a:r>
              <a:rPr lang="pt-BR" sz="1600" b="1" dirty="0"/>
              <a:t>Entrevista ao vivo</a:t>
            </a:r>
            <a:r>
              <a:rPr lang="pt-BR" sz="1600" dirty="0"/>
              <a:t>: No estúdio, sentado ou em pé em qualquer outro ambiente, a entrevista poderá ser conduzida também ao vivo. </a:t>
            </a:r>
            <a:endParaRPr lang="pt-BR" sz="1600" dirty="0" smtClean="0"/>
          </a:p>
          <a:p>
            <a:pPr lvl="1"/>
            <a:r>
              <a:rPr lang="pt-BR" sz="1400" dirty="0" smtClean="0"/>
              <a:t>Questione </a:t>
            </a:r>
            <a:r>
              <a:rPr lang="pt-BR" sz="1400" dirty="0"/>
              <a:t>sobre o que vai acontecer, o assunto abordado e o tempo dedicado à entrevista. É comum o entrevistado desejar saber que perguntas serão feitas pelo repórter, mas é </a:t>
            </a:r>
            <a:r>
              <a:rPr lang="pt-BR" sz="1400" dirty="0" smtClean="0"/>
              <a:t>bom lembrar </a:t>
            </a:r>
            <a:r>
              <a:rPr lang="pt-BR" sz="1400" dirty="0"/>
              <a:t>que a primeira pergunta só iniciará a conversa. As outras questões vão depender do desenvolvimento </a:t>
            </a:r>
            <a:r>
              <a:rPr lang="pt-BR" sz="1400" dirty="0" smtClean="0"/>
              <a:t>das </a:t>
            </a:r>
            <a:r>
              <a:rPr lang="pt-BR" sz="1400" dirty="0"/>
              <a:t>suas respostas.</a:t>
            </a:r>
          </a:p>
        </p:txBody>
      </p:sp>
    </p:spTree>
    <p:extLst>
      <p:ext uri="{BB962C8B-B14F-4D97-AF65-F5344CB8AC3E}">
        <p14:creationId xmlns:p14="http://schemas.microsoft.com/office/powerpoint/2010/main" xmlns="" val="15945390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Roteiro de resposta</a:t>
            </a:r>
          </a:p>
        </p:txBody>
      </p:sp>
      <p:sp>
        <p:nvSpPr>
          <p:cNvPr id="3" name="Espaço Reservado para Conteúdo 2"/>
          <p:cNvSpPr>
            <a:spLocks noGrp="1"/>
          </p:cNvSpPr>
          <p:nvPr>
            <p:ph idx="1"/>
          </p:nvPr>
        </p:nvSpPr>
        <p:spPr>
          <a:xfrm>
            <a:off x="457200" y="1600201"/>
            <a:ext cx="8229600" cy="1756792"/>
          </a:xfrm>
        </p:spPr>
        <p:txBody>
          <a:bodyPr>
            <a:normAutofit lnSpcReduction="10000"/>
          </a:bodyPr>
          <a:lstStyle/>
          <a:p>
            <a:r>
              <a:rPr lang="pt-BR" dirty="0" smtClean="0"/>
              <a:t>O conteúdo e o formato do discurso vão depender do tipo de veículo, tipo de entrevista e abordagem do repórter. De qualquer forma, o roteiro de sua resposta se baseia no mesmo formato usado pelo jornalista para produzir a notícia, criado a partir dos 5W’s, cinco perguntas que, em inglês, se iniciam pela letra W.</a:t>
            </a:r>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494834" y="5513497"/>
            <a:ext cx="2541662" cy="1299879"/>
          </a:xfrm>
          <a:prstGeom prst="rect">
            <a:avLst/>
          </a:prstGeom>
        </p:spPr>
      </p:pic>
      <p:graphicFrame>
        <p:nvGraphicFramePr>
          <p:cNvPr id="5" name="Espaço Reservado para Conteúdo 4"/>
          <p:cNvGraphicFramePr>
            <a:graphicFrameLocks/>
          </p:cNvGraphicFramePr>
          <p:nvPr>
            <p:extLst>
              <p:ext uri="{D42A27DB-BD31-4B8C-83A1-F6EECF244321}">
                <p14:modId xmlns:p14="http://schemas.microsoft.com/office/powerpoint/2010/main" xmlns="" val="151301233"/>
              </p:ext>
            </p:extLst>
          </p:nvPr>
        </p:nvGraphicFramePr>
        <p:xfrm>
          <a:off x="1979712" y="3364200"/>
          <a:ext cx="5256584" cy="2225040"/>
        </p:xfrm>
        <a:graphic>
          <a:graphicData uri="http://schemas.openxmlformats.org/drawingml/2006/table">
            <a:tbl>
              <a:tblPr firstRow="1" bandRow="1">
                <a:tableStyleId>{5C22544A-7EE6-4342-B048-85BDC9FD1C3A}</a:tableStyleId>
              </a:tblPr>
              <a:tblGrid>
                <a:gridCol w="2628292"/>
                <a:gridCol w="2628292"/>
              </a:tblGrid>
              <a:tr h="370840">
                <a:tc gridSpan="2">
                  <a:txBody>
                    <a:bodyPr/>
                    <a:lstStyle/>
                    <a:p>
                      <a:pPr algn="ctr"/>
                      <a:r>
                        <a:rPr lang="pt-BR" dirty="0" smtClean="0"/>
                        <a:t>Os 5 </a:t>
                      </a:r>
                      <a:r>
                        <a:rPr lang="pt-BR" dirty="0" err="1" smtClean="0"/>
                        <a:t>W’s</a:t>
                      </a:r>
                      <a:r>
                        <a:rPr lang="pt-BR" dirty="0" smtClean="0"/>
                        <a:t> da</a:t>
                      </a:r>
                      <a:r>
                        <a:rPr lang="pt-BR" baseline="0" dirty="0" smtClean="0"/>
                        <a:t> notícia jornalística </a:t>
                      </a:r>
                      <a:r>
                        <a:rPr lang="pt-BR" dirty="0" smtClean="0"/>
                        <a:t>(o </a:t>
                      </a:r>
                      <a:r>
                        <a:rPr lang="pt-BR" i="1" dirty="0" smtClean="0"/>
                        <a:t>lead</a:t>
                      </a:r>
                      <a:r>
                        <a:rPr lang="pt-BR" dirty="0" smtClean="0"/>
                        <a:t> jornalístico)</a:t>
                      </a:r>
                      <a:endParaRPr lang="pt-BR" dirty="0"/>
                    </a:p>
                  </a:txBody>
                  <a:tcPr/>
                </a:tc>
                <a:tc hMerge="1">
                  <a:txBody>
                    <a:bodyPr/>
                    <a:lstStyle/>
                    <a:p>
                      <a:endParaRPr lang="pt-BR" dirty="0"/>
                    </a:p>
                  </a:txBody>
                  <a:tcPr/>
                </a:tc>
              </a:tr>
              <a:tr h="370840">
                <a:tc>
                  <a:txBody>
                    <a:bodyPr/>
                    <a:lstStyle/>
                    <a:p>
                      <a:r>
                        <a:rPr lang="pt-BR" dirty="0" err="1" smtClean="0"/>
                        <a:t>What</a:t>
                      </a:r>
                      <a:endParaRPr lang="pt-BR" dirty="0"/>
                    </a:p>
                  </a:txBody>
                  <a:tcPr/>
                </a:tc>
                <a:tc>
                  <a:txBody>
                    <a:bodyPr/>
                    <a:lstStyle/>
                    <a:p>
                      <a:r>
                        <a:rPr lang="pt-BR" dirty="0" smtClean="0"/>
                        <a:t>O que?</a:t>
                      </a:r>
                      <a:endParaRPr lang="pt-BR" dirty="0"/>
                    </a:p>
                  </a:txBody>
                  <a:tcPr/>
                </a:tc>
              </a:tr>
              <a:tr h="370840">
                <a:tc>
                  <a:txBody>
                    <a:bodyPr/>
                    <a:lstStyle/>
                    <a:p>
                      <a:r>
                        <a:rPr lang="pt-BR" dirty="0" smtClean="0"/>
                        <a:t>Who</a:t>
                      </a:r>
                      <a:endParaRPr lang="pt-BR" dirty="0"/>
                    </a:p>
                  </a:txBody>
                  <a:tcPr/>
                </a:tc>
                <a:tc>
                  <a:txBody>
                    <a:bodyPr/>
                    <a:lstStyle/>
                    <a:p>
                      <a:r>
                        <a:rPr lang="pt-BR" dirty="0" smtClean="0"/>
                        <a:t>Quem?</a:t>
                      </a:r>
                      <a:endParaRPr lang="pt-BR" dirty="0"/>
                    </a:p>
                  </a:txBody>
                  <a:tcPr/>
                </a:tc>
              </a:tr>
              <a:tr h="370840">
                <a:tc>
                  <a:txBody>
                    <a:bodyPr/>
                    <a:lstStyle/>
                    <a:p>
                      <a:r>
                        <a:rPr lang="pt-BR" dirty="0" err="1" smtClean="0"/>
                        <a:t>Why</a:t>
                      </a:r>
                      <a:endParaRPr lang="pt-BR" dirty="0"/>
                    </a:p>
                  </a:txBody>
                  <a:tcPr/>
                </a:tc>
                <a:tc>
                  <a:txBody>
                    <a:bodyPr/>
                    <a:lstStyle/>
                    <a:p>
                      <a:r>
                        <a:rPr lang="pt-BR" dirty="0" smtClean="0"/>
                        <a:t>Por quê?</a:t>
                      </a:r>
                      <a:endParaRPr lang="pt-BR" dirty="0"/>
                    </a:p>
                  </a:txBody>
                  <a:tcPr/>
                </a:tc>
              </a:tr>
              <a:tr h="370840">
                <a:tc>
                  <a:txBody>
                    <a:bodyPr/>
                    <a:lstStyle/>
                    <a:p>
                      <a:r>
                        <a:rPr lang="pt-BR" dirty="0" err="1" smtClean="0"/>
                        <a:t>When</a:t>
                      </a:r>
                      <a:endParaRPr lang="pt-BR" dirty="0"/>
                    </a:p>
                  </a:txBody>
                  <a:tcPr/>
                </a:tc>
                <a:tc>
                  <a:txBody>
                    <a:bodyPr/>
                    <a:lstStyle/>
                    <a:p>
                      <a:r>
                        <a:rPr lang="pt-BR" dirty="0" smtClean="0"/>
                        <a:t>Quando?</a:t>
                      </a:r>
                      <a:endParaRPr lang="pt-BR" dirty="0"/>
                    </a:p>
                  </a:txBody>
                  <a:tcPr/>
                </a:tc>
              </a:tr>
              <a:tr h="370840">
                <a:tc>
                  <a:txBody>
                    <a:bodyPr/>
                    <a:lstStyle/>
                    <a:p>
                      <a:r>
                        <a:rPr lang="pt-BR" dirty="0" err="1" smtClean="0"/>
                        <a:t>Where</a:t>
                      </a:r>
                      <a:endParaRPr lang="pt-BR" dirty="0"/>
                    </a:p>
                  </a:txBody>
                  <a:tcPr/>
                </a:tc>
                <a:tc>
                  <a:txBody>
                    <a:bodyPr/>
                    <a:lstStyle/>
                    <a:p>
                      <a:r>
                        <a:rPr lang="pt-BR" dirty="0" smtClean="0"/>
                        <a:t>Onde?</a:t>
                      </a:r>
                      <a:endParaRPr lang="pt-BR" dirty="0"/>
                    </a:p>
                  </a:txBody>
                  <a:tcPr/>
                </a:tc>
              </a:tr>
            </a:tbl>
          </a:graphicData>
        </a:graphic>
      </p:graphicFrame>
      <p:sp>
        <p:nvSpPr>
          <p:cNvPr id="6" name="Espaço Reservado para Rodapé 5"/>
          <p:cNvSpPr>
            <a:spLocks noGrp="1"/>
          </p:cNvSpPr>
          <p:nvPr>
            <p:ph type="ftr" sz="quarter" idx="11"/>
          </p:nvPr>
        </p:nvSpPr>
        <p:spPr/>
        <p:txBody>
          <a:bodyPr/>
          <a:lstStyle/>
          <a:p>
            <a:r>
              <a:rPr lang="pt-BR" smtClean="0"/>
              <a:t>Profa. Dra. Katia Saisi</a:t>
            </a:r>
            <a:endParaRPr lang="pt-BR"/>
          </a:p>
        </p:txBody>
      </p:sp>
    </p:spTree>
    <p:extLst>
      <p:ext uri="{BB962C8B-B14F-4D97-AF65-F5344CB8AC3E}">
        <p14:creationId xmlns:p14="http://schemas.microsoft.com/office/powerpoint/2010/main" xmlns="" val="20442207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planejar o discurso</a:t>
            </a:r>
          </a:p>
        </p:txBody>
      </p:sp>
      <p:sp>
        <p:nvSpPr>
          <p:cNvPr id="3" name="Espaço Reservado para Conteúdo 2"/>
          <p:cNvSpPr>
            <a:spLocks noGrp="1"/>
          </p:cNvSpPr>
          <p:nvPr>
            <p:ph idx="1"/>
          </p:nvPr>
        </p:nvSpPr>
        <p:spPr/>
        <p:txBody>
          <a:bodyPr>
            <a:normAutofit fontScale="85000" lnSpcReduction="20000"/>
          </a:bodyPr>
          <a:lstStyle/>
          <a:p>
            <a:r>
              <a:rPr lang="pt-BR" sz="3100" dirty="0" smtClean="0"/>
              <a:t>Pense </a:t>
            </a:r>
            <a:r>
              <a:rPr lang="pt-BR" sz="3100" dirty="0"/>
              <a:t>num tema ligado à sua ação política e que poderá virar notícia. </a:t>
            </a:r>
          </a:p>
          <a:p>
            <a:r>
              <a:rPr lang="pt-BR" sz="3100" dirty="0" smtClean="0"/>
              <a:t>Encontrar </a:t>
            </a:r>
            <a:r>
              <a:rPr lang="pt-BR" sz="3100" dirty="0"/>
              <a:t>respostas para cada uma das questões: O quê?, Quem?, Por que?, Onde? e Quando?. Lembre-se que todas essas questões fazem parte do discurso informativo.</a:t>
            </a:r>
          </a:p>
          <a:p>
            <a:r>
              <a:rPr lang="pt-BR" sz="3100" dirty="0" smtClean="0"/>
              <a:t>A </a:t>
            </a:r>
            <a:r>
              <a:rPr lang="pt-BR" sz="3100" dirty="0"/>
              <a:t>partir das respostas, imagine que tipo de declaração o repórter solicitaria a você. </a:t>
            </a:r>
          </a:p>
          <a:p>
            <a:r>
              <a:rPr lang="pt-BR" sz="3100" dirty="0"/>
              <a:t>Partindo do pressuposto de que você é o autor do projeto, seria interessante listar principalmente os benefícios promovidos pela ideia e também pensar em questões polêmicas acerca do tema. </a:t>
            </a:r>
          </a:p>
          <a:p>
            <a:r>
              <a:rPr lang="pt-BR" sz="3100" dirty="0"/>
              <a:t>Tudo isso se refere a aspectos do discurso opinativo</a:t>
            </a:r>
            <a:r>
              <a:rPr lang="pt-BR" dirty="0"/>
              <a:t>.</a:t>
            </a:r>
          </a:p>
          <a:p>
            <a:endParaRPr lang="pt-BR" dirty="0"/>
          </a:p>
        </p:txBody>
      </p:sp>
    </p:spTree>
    <p:extLst>
      <p:ext uri="{BB962C8B-B14F-4D97-AF65-F5344CB8AC3E}">
        <p14:creationId xmlns:p14="http://schemas.microsoft.com/office/powerpoint/2010/main" xmlns="" val="27908470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Roteiro </a:t>
            </a:r>
            <a:r>
              <a:rPr lang="pt-BR" dirty="0" smtClean="0"/>
              <a:t>para produção </a:t>
            </a:r>
            <a:r>
              <a:rPr lang="pt-BR" dirty="0"/>
              <a:t>de </a:t>
            </a:r>
            <a:r>
              <a:rPr lang="pt-BR" dirty="0" smtClean="0"/>
              <a:t>discurso</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xmlns="" val="143024353"/>
              </p:ext>
            </p:extLst>
          </p:nvPr>
        </p:nvGraphicFramePr>
        <p:xfrm>
          <a:off x="611560" y="1700808"/>
          <a:ext cx="7488832" cy="4576257"/>
        </p:xfrm>
        <a:graphic>
          <a:graphicData uri="http://schemas.openxmlformats.org/drawingml/2006/table">
            <a:tbl>
              <a:tblPr firstRow="1" bandRow="1">
                <a:tableStyleId>{5C22544A-7EE6-4342-B048-85BDC9FD1C3A}</a:tableStyleId>
              </a:tblPr>
              <a:tblGrid>
                <a:gridCol w="1666528"/>
                <a:gridCol w="5822304"/>
              </a:tblGrid>
              <a:tr h="361001">
                <a:tc gridSpan="2">
                  <a:txBody>
                    <a:bodyPr/>
                    <a:lstStyle/>
                    <a:p>
                      <a:pPr algn="ctr"/>
                      <a:r>
                        <a:rPr lang="pt-BR" dirty="0" smtClean="0"/>
                        <a:t>Questões ligadas ao discurso informativo</a:t>
                      </a:r>
                      <a:endParaRPr lang="pt-BR" dirty="0"/>
                    </a:p>
                  </a:txBody>
                  <a:tcPr/>
                </a:tc>
                <a:tc hMerge="1">
                  <a:txBody>
                    <a:bodyPr/>
                    <a:lstStyle/>
                    <a:p>
                      <a:endParaRPr lang="pt-BR" dirty="0"/>
                    </a:p>
                  </a:txBody>
                  <a:tcPr/>
                </a:tc>
              </a:tr>
              <a:tr h="361001">
                <a:tc>
                  <a:txBody>
                    <a:bodyPr/>
                    <a:lstStyle/>
                    <a:p>
                      <a:r>
                        <a:rPr lang="pt-BR" sz="1800" b="1" i="0" u="none" strike="noStrike" kern="1200" baseline="0" dirty="0" smtClean="0">
                          <a:solidFill>
                            <a:schemeClr val="dk1"/>
                          </a:solidFill>
                          <a:latin typeface="+mn-lt"/>
                          <a:ea typeface="+mn-ea"/>
                          <a:cs typeface="+mn-cs"/>
                        </a:rPr>
                        <a:t>Perguntas</a:t>
                      </a:r>
                      <a:endParaRPr lang="pt-BR" dirty="0"/>
                    </a:p>
                  </a:txBody>
                  <a:tcPr/>
                </a:tc>
                <a:tc>
                  <a:txBody>
                    <a:bodyPr/>
                    <a:lstStyle/>
                    <a:p>
                      <a:r>
                        <a:rPr lang="pt-BR" sz="1800" b="1" i="0" u="none" strike="noStrike" kern="1200" baseline="0" dirty="0" smtClean="0">
                          <a:solidFill>
                            <a:schemeClr val="dk1"/>
                          </a:solidFill>
                          <a:latin typeface="+mn-lt"/>
                          <a:ea typeface="+mn-ea"/>
                          <a:cs typeface="+mn-cs"/>
                        </a:rPr>
                        <a:t>Respostas</a:t>
                      </a:r>
                      <a:endParaRPr lang="pt-BR" dirty="0"/>
                    </a:p>
                  </a:txBody>
                  <a:tcPr/>
                </a:tc>
              </a:tr>
              <a:tr h="631752">
                <a:tc>
                  <a:txBody>
                    <a:bodyPr/>
                    <a:lstStyle/>
                    <a:p>
                      <a:r>
                        <a:rPr lang="pt-BR" sz="1800" b="0" i="0" u="none" strike="noStrike" kern="1200" baseline="0" dirty="0" smtClean="0">
                          <a:solidFill>
                            <a:schemeClr val="dk1"/>
                          </a:solidFill>
                          <a:latin typeface="+mn-lt"/>
                          <a:ea typeface="+mn-ea"/>
                          <a:cs typeface="+mn-cs"/>
                        </a:rPr>
                        <a:t>O quê?</a:t>
                      </a:r>
                      <a:endParaRPr lang="pt-BR" dirty="0"/>
                    </a:p>
                  </a:txBody>
                  <a:tcPr/>
                </a:tc>
                <a:tc>
                  <a:txBody>
                    <a:bodyPr/>
                    <a:lstStyle/>
                    <a:p>
                      <a:r>
                        <a:rPr lang="pt-BR" sz="1800" b="0" i="1" u="none" strike="noStrike" kern="1200" baseline="0" dirty="0" smtClean="0">
                          <a:solidFill>
                            <a:schemeClr val="dk1"/>
                          </a:solidFill>
                          <a:latin typeface="+mn-lt"/>
                          <a:ea typeface="+mn-ea"/>
                          <a:cs typeface="+mn-cs"/>
                        </a:rPr>
                        <a:t>Projeto que determina regras para horário de funcionamento de bares e restaurantes em bairros residenciais</a:t>
                      </a:r>
                      <a:endParaRPr lang="pt-BR" dirty="0"/>
                    </a:p>
                  </a:txBody>
                  <a:tcPr/>
                </a:tc>
              </a:tr>
              <a:tr h="631752">
                <a:tc>
                  <a:txBody>
                    <a:bodyPr/>
                    <a:lstStyle/>
                    <a:p>
                      <a:r>
                        <a:rPr lang="pt-BR" sz="1800" b="0" i="0" u="none" strike="noStrike" kern="1200" baseline="0" dirty="0" smtClean="0">
                          <a:solidFill>
                            <a:schemeClr val="dk1"/>
                          </a:solidFill>
                          <a:latin typeface="+mn-lt"/>
                          <a:ea typeface="+mn-ea"/>
                          <a:cs typeface="+mn-cs"/>
                        </a:rPr>
                        <a:t>Quem?</a:t>
                      </a:r>
                      <a:endParaRPr lang="pt-BR" dirty="0"/>
                    </a:p>
                  </a:txBody>
                  <a:tcPr/>
                </a:tc>
                <a:tc>
                  <a:txBody>
                    <a:bodyPr/>
                    <a:lstStyle/>
                    <a:p>
                      <a:r>
                        <a:rPr lang="pt-BR" sz="1800" b="0" i="1" u="none" strike="noStrike" kern="1200" baseline="0" dirty="0" smtClean="0">
                          <a:solidFill>
                            <a:schemeClr val="dk1"/>
                          </a:solidFill>
                          <a:latin typeface="+mn-lt"/>
                          <a:ea typeface="+mn-ea"/>
                          <a:cs typeface="+mn-cs"/>
                        </a:rPr>
                        <a:t>Bares e restaurantes (pode listar o número de bares e restaurantes atingidos pelas novas regras)</a:t>
                      </a:r>
                      <a:endParaRPr lang="pt-BR" dirty="0"/>
                    </a:p>
                  </a:txBody>
                  <a:tcPr/>
                </a:tc>
              </a:tr>
              <a:tr h="361001">
                <a:tc>
                  <a:txBody>
                    <a:bodyPr/>
                    <a:lstStyle/>
                    <a:p>
                      <a:r>
                        <a:rPr lang="pt-BR" sz="1800" b="0" i="0" u="none" strike="noStrike" kern="1200" baseline="0" dirty="0" smtClean="0">
                          <a:solidFill>
                            <a:schemeClr val="dk1"/>
                          </a:solidFill>
                          <a:latin typeface="+mn-lt"/>
                          <a:ea typeface="+mn-ea"/>
                          <a:cs typeface="+mn-cs"/>
                        </a:rPr>
                        <a:t>Por que?</a:t>
                      </a:r>
                      <a:endParaRPr lang="pt-BR" dirty="0"/>
                    </a:p>
                  </a:txBody>
                  <a:tcPr/>
                </a:tc>
                <a:tc>
                  <a:txBody>
                    <a:bodyPr/>
                    <a:lstStyle/>
                    <a:p>
                      <a:r>
                        <a:rPr lang="pt-BR" sz="1800" b="0" i="1" u="none" strike="noStrike" kern="1200" baseline="0" dirty="0" smtClean="0">
                          <a:solidFill>
                            <a:schemeClr val="dk1"/>
                          </a:solidFill>
                          <a:latin typeface="+mn-lt"/>
                          <a:ea typeface="+mn-ea"/>
                          <a:cs typeface="+mn-cs"/>
                        </a:rPr>
                        <a:t>População reclama de barulho</a:t>
                      </a:r>
                      <a:endParaRPr lang="pt-BR" dirty="0"/>
                    </a:p>
                  </a:txBody>
                  <a:tcPr/>
                </a:tc>
              </a:tr>
              <a:tr h="490788">
                <a:tc>
                  <a:txBody>
                    <a:bodyPr/>
                    <a:lstStyle/>
                    <a:p>
                      <a:r>
                        <a:rPr lang="pt-BR" sz="1800" b="0" i="0" u="none" strike="noStrike" kern="1200" baseline="0" dirty="0" smtClean="0">
                          <a:solidFill>
                            <a:schemeClr val="dk1"/>
                          </a:solidFill>
                          <a:latin typeface="+mn-lt"/>
                          <a:ea typeface="+mn-ea"/>
                          <a:cs typeface="+mn-cs"/>
                        </a:rPr>
                        <a:t>Onde?</a:t>
                      </a:r>
                      <a:endParaRPr lang="pt-BR" dirty="0"/>
                    </a:p>
                  </a:txBody>
                  <a:tcPr/>
                </a:tc>
                <a:tc>
                  <a:txBody>
                    <a:bodyPr/>
                    <a:lstStyle/>
                    <a:p>
                      <a:r>
                        <a:rPr lang="pt-BR" sz="1800" b="0" i="1" u="none" strike="noStrike" kern="1200" baseline="0" dirty="0" smtClean="0">
                          <a:solidFill>
                            <a:schemeClr val="dk1"/>
                          </a:solidFill>
                          <a:latin typeface="+mn-lt"/>
                          <a:ea typeface="+mn-ea"/>
                          <a:cs typeface="+mn-cs"/>
                        </a:rPr>
                        <a:t>Bairros residenciais (pode listar os nomes das principais regiões)</a:t>
                      </a:r>
                      <a:endParaRPr lang="pt-BR" dirty="0"/>
                    </a:p>
                  </a:txBody>
                  <a:tcPr/>
                </a:tc>
              </a:tr>
              <a:tr h="1284417">
                <a:tc>
                  <a:txBody>
                    <a:bodyPr/>
                    <a:lstStyle/>
                    <a:p>
                      <a:r>
                        <a:rPr lang="pt-BR" sz="1800" b="0" i="0" u="none" strike="noStrike" kern="1200" baseline="0" dirty="0" smtClean="0">
                          <a:solidFill>
                            <a:schemeClr val="dk1"/>
                          </a:solidFill>
                          <a:latin typeface="+mn-lt"/>
                          <a:ea typeface="+mn-ea"/>
                          <a:cs typeface="+mn-cs"/>
                        </a:rPr>
                        <a:t>Quando?</a:t>
                      </a:r>
                      <a:endParaRPr lang="pt-BR" dirty="0"/>
                    </a:p>
                  </a:txBody>
                  <a:tcPr/>
                </a:tc>
                <a:tc>
                  <a:txBody>
                    <a:bodyPr/>
                    <a:lstStyle/>
                    <a:p>
                      <a:r>
                        <a:rPr lang="pt-BR" sz="1800" b="0" i="1" u="none" strike="noStrike" kern="1200" baseline="0" dirty="0" smtClean="0">
                          <a:solidFill>
                            <a:schemeClr val="dk1"/>
                          </a:solidFill>
                          <a:latin typeface="+mn-lt"/>
                          <a:ea typeface="+mn-ea"/>
                          <a:cs typeface="+mn-cs"/>
                        </a:rPr>
                        <a:t>Essa questão pode ser interpretada de duas formas: </a:t>
                      </a:r>
                    </a:p>
                    <a:p>
                      <a:r>
                        <a:rPr lang="pt-BR" sz="1800" b="0" i="1" u="none" strike="noStrike" kern="1200" baseline="0" dirty="0" smtClean="0">
                          <a:solidFill>
                            <a:schemeClr val="dk1"/>
                          </a:solidFill>
                          <a:latin typeface="+mn-lt"/>
                          <a:ea typeface="+mn-ea"/>
                          <a:cs typeface="+mn-cs"/>
                        </a:rPr>
                        <a:t>- Horário de funcionamento dos estabelecimentos a partir das novas regras (até às 23h) </a:t>
                      </a:r>
                    </a:p>
                    <a:p>
                      <a:r>
                        <a:rPr lang="pt-BR" sz="1800" b="0" i="1" u="none" strike="noStrike" kern="1200" baseline="0" dirty="0" smtClean="0">
                          <a:solidFill>
                            <a:schemeClr val="dk1"/>
                          </a:solidFill>
                          <a:latin typeface="+mn-lt"/>
                          <a:ea typeface="+mn-ea"/>
                          <a:cs typeface="+mn-cs"/>
                        </a:rPr>
                        <a:t>- As novas regras vão valer a partir da aprovação do projeto</a:t>
                      </a:r>
                      <a:endParaRPr lang="pt-BR" dirty="0"/>
                    </a:p>
                  </a:txBody>
                  <a:tcPr/>
                </a:tc>
              </a:tr>
            </a:tbl>
          </a:graphicData>
        </a:graphic>
      </p:graphicFrame>
    </p:spTree>
    <p:extLst>
      <p:ext uri="{BB962C8B-B14F-4D97-AF65-F5344CB8AC3E}">
        <p14:creationId xmlns:p14="http://schemas.microsoft.com/office/powerpoint/2010/main" xmlns="" val="292996258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Roteiro </a:t>
            </a:r>
            <a:r>
              <a:rPr lang="pt-BR" dirty="0" smtClean="0"/>
              <a:t>para produção </a:t>
            </a:r>
            <a:r>
              <a:rPr lang="pt-BR" dirty="0"/>
              <a:t>de </a:t>
            </a:r>
            <a:r>
              <a:rPr lang="pt-BR" dirty="0" smtClean="0"/>
              <a:t>discurso</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xmlns="" val="3466946803"/>
              </p:ext>
            </p:extLst>
          </p:nvPr>
        </p:nvGraphicFramePr>
        <p:xfrm>
          <a:off x="559436" y="1571601"/>
          <a:ext cx="7324932" cy="3431311"/>
        </p:xfrm>
        <a:graphic>
          <a:graphicData uri="http://schemas.openxmlformats.org/drawingml/2006/table">
            <a:tbl>
              <a:tblPr firstRow="1" bandRow="1">
                <a:tableStyleId>{5C22544A-7EE6-4342-B048-85BDC9FD1C3A}</a:tableStyleId>
              </a:tblPr>
              <a:tblGrid>
                <a:gridCol w="5668748"/>
                <a:gridCol w="1656184"/>
              </a:tblGrid>
              <a:tr h="346056">
                <a:tc gridSpan="2">
                  <a:txBody>
                    <a:bodyPr/>
                    <a:lstStyle/>
                    <a:p>
                      <a:pPr algn="ctr"/>
                      <a:r>
                        <a:rPr lang="pt-BR" dirty="0" smtClean="0"/>
                        <a:t>Questões ligadas ao discurso opinativo</a:t>
                      </a:r>
                      <a:endParaRPr lang="pt-BR" dirty="0"/>
                    </a:p>
                  </a:txBody>
                  <a:tcPr/>
                </a:tc>
                <a:tc hMerge="1">
                  <a:txBody>
                    <a:bodyPr/>
                    <a:lstStyle/>
                    <a:p>
                      <a:endParaRPr lang="pt-BR" dirty="0"/>
                    </a:p>
                  </a:txBody>
                  <a:tcPr/>
                </a:tc>
              </a:tr>
              <a:tr h="346056">
                <a:tc>
                  <a:txBody>
                    <a:bodyPr/>
                    <a:lstStyle/>
                    <a:p>
                      <a:r>
                        <a:rPr lang="pt-BR" sz="1800" b="1" i="0" u="none" strike="noStrike" kern="1200" baseline="0" dirty="0" smtClean="0">
                          <a:solidFill>
                            <a:schemeClr val="dk1"/>
                          </a:solidFill>
                          <a:latin typeface="+mn-lt"/>
                          <a:ea typeface="+mn-ea"/>
                          <a:cs typeface="+mn-cs"/>
                        </a:rPr>
                        <a:t>Perguntas</a:t>
                      </a:r>
                      <a:endParaRPr lang="pt-BR" dirty="0"/>
                    </a:p>
                  </a:txBody>
                  <a:tcPr/>
                </a:tc>
                <a:tc>
                  <a:txBody>
                    <a:bodyPr/>
                    <a:lstStyle/>
                    <a:p>
                      <a:r>
                        <a:rPr lang="pt-BR" sz="1800" b="1" i="0" u="none" strike="noStrike" kern="1200" baseline="0" dirty="0" smtClean="0">
                          <a:solidFill>
                            <a:schemeClr val="dk1"/>
                          </a:solidFill>
                          <a:latin typeface="+mn-lt"/>
                          <a:ea typeface="+mn-ea"/>
                          <a:cs typeface="+mn-cs"/>
                        </a:rPr>
                        <a:t>Respostas</a:t>
                      </a:r>
                      <a:endParaRPr lang="pt-BR" dirty="0"/>
                    </a:p>
                  </a:txBody>
                  <a:tcPr/>
                </a:tc>
              </a:tr>
              <a:tr h="346056">
                <a:tc>
                  <a:txBody>
                    <a:bodyPr/>
                    <a:lstStyle/>
                    <a:p>
                      <a:r>
                        <a:rPr lang="pt-BR" sz="1800" b="0" i="0" u="none" strike="noStrike" kern="1200" baseline="0" dirty="0" smtClean="0">
                          <a:solidFill>
                            <a:schemeClr val="dk1"/>
                          </a:solidFill>
                          <a:latin typeface="+mn-lt"/>
                          <a:ea typeface="+mn-ea"/>
                          <a:cs typeface="+mn-cs"/>
                        </a:rPr>
                        <a:t>Quais os benefícios que a nova lei pode trazer?</a:t>
                      </a:r>
                      <a:endParaRPr lang="pt-BR" dirty="0"/>
                    </a:p>
                  </a:txBody>
                  <a:tcPr/>
                </a:tc>
                <a:tc>
                  <a:txBody>
                    <a:bodyPr/>
                    <a:lstStyle/>
                    <a:p>
                      <a:endParaRPr lang="pt-BR" dirty="0"/>
                    </a:p>
                  </a:txBody>
                  <a:tcPr/>
                </a:tc>
              </a:tr>
              <a:tr h="688111">
                <a:tc>
                  <a:txBody>
                    <a:bodyPr/>
                    <a:lstStyle/>
                    <a:p>
                      <a:r>
                        <a:rPr lang="pt-BR" sz="1800" b="0" i="0" u="none" strike="noStrike" kern="1200" baseline="0" dirty="0" smtClean="0">
                          <a:solidFill>
                            <a:schemeClr val="dk1"/>
                          </a:solidFill>
                          <a:latin typeface="+mn-lt"/>
                          <a:ea typeface="+mn-ea"/>
                          <a:cs typeface="+mn-cs"/>
                        </a:rPr>
                        <a:t>Por que só agora a Câmara deu valor para uma solicitação da comunidade, que reclama há tanto tempo?</a:t>
                      </a:r>
                      <a:endParaRPr lang="pt-BR" dirty="0"/>
                    </a:p>
                  </a:txBody>
                  <a:tcPr/>
                </a:tc>
                <a:tc>
                  <a:txBody>
                    <a:bodyPr/>
                    <a:lstStyle/>
                    <a:p>
                      <a:endParaRPr lang="pt-BR" dirty="0"/>
                    </a:p>
                  </a:txBody>
                  <a:tcPr/>
                </a:tc>
              </a:tr>
              <a:tr h="605598">
                <a:tc>
                  <a:txBody>
                    <a:bodyPr/>
                    <a:lstStyle/>
                    <a:p>
                      <a:r>
                        <a:rPr lang="pt-BR" sz="1800" b="0" i="0" u="none" strike="noStrike" kern="1200" baseline="0" dirty="0" smtClean="0">
                          <a:solidFill>
                            <a:schemeClr val="dk1"/>
                          </a:solidFill>
                          <a:latin typeface="+mn-lt"/>
                          <a:ea typeface="+mn-ea"/>
                          <a:cs typeface="+mn-cs"/>
                        </a:rPr>
                        <a:t>Que providências os estabelecimentos deverão</a:t>
                      </a:r>
                    </a:p>
                    <a:p>
                      <a:r>
                        <a:rPr lang="pt-BR" sz="1800" b="0" i="0" u="none" strike="noStrike" kern="1200" baseline="0" dirty="0" smtClean="0">
                          <a:solidFill>
                            <a:schemeClr val="dk1"/>
                          </a:solidFill>
                          <a:latin typeface="+mn-lt"/>
                          <a:ea typeface="+mn-ea"/>
                          <a:cs typeface="+mn-cs"/>
                        </a:rPr>
                        <a:t>tomar para se adequar às novas regras?</a:t>
                      </a:r>
                      <a:endParaRPr lang="pt-BR" dirty="0"/>
                    </a:p>
                  </a:txBody>
                  <a:tcPr/>
                </a:tc>
                <a:tc>
                  <a:txBody>
                    <a:bodyPr/>
                    <a:lstStyle/>
                    <a:p>
                      <a:endParaRPr lang="pt-BR" dirty="0"/>
                    </a:p>
                  </a:txBody>
                  <a:tcPr/>
                </a:tc>
              </a:tr>
              <a:tr h="605598">
                <a:tc>
                  <a:txBody>
                    <a:bodyPr/>
                    <a:lstStyle/>
                    <a:p>
                      <a:r>
                        <a:rPr lang="pt-BR" sz="1800" b="0" i="0" u="none" strike="noStrike" kern="1200" baseline="0" dirty="0" smtClean="0">
                          <a:solidFill>
                            <a:schemeClr val="dk1"/>
                          </a:solidFill>
                          <a:latin typeface="+mn-lt"/>
                          <a:ea typeface="+mn-ea"/>
                          <a:cs typeface="+mn-cs"/>
                        </a:rPr>
                        <a:t>O senhor acha que essa lei vai trazer prejuízos aos</a:t>
                      </a:r>
                    </a:p>
                    <a:p>
                      <a:r>
                        <a:rPr lang="pt-BR" sz="1800" b="0" i="0" u="none" strike="noStrike" kern="1200" baseline="0" dirty="0" smtClean="0">
                          <a:solidFill>
                            <a:schemeClr val="dk1"/>
                          </a:solidFill>
                          <a:latin typeface="+mn-lt"/>
                          <a:ea typeface="+mn-ea"/>
                          <a:cs typeface="+mn-cs"/>
                        </a:rPr>
                        <a:t>estabelecimentos?</a:t>
                      </a:r>
                      <a:endParaRPr lang="pt-BR" dirty="0"/>
                    </a:p>
                  </a:txBody>
                  <a:tcPr/>
                </a:tc>
                <a:tc>
                  <a:txBody>
                    <a:bodyPr/>
                    <a:lstStyle/>
                    <a:p>
                      <a:endParaRPr lang="pt-BR" dirty="0"/>
                    </a:p>
                  </a:txBody>
                  <a:tcPr/>
                </a:tc>
              </a:tr>
              <a:tr h="344960">
                <a:tc>
                  <a:txBody>
                    <a:bodyPr/>
                    <a:lstStyle/>
                    <a:p>
                      <a:r>
                        <a:rPr lang="pt-BR" sz="1800" b="0" i="0" u="none" strike="noStrike" kern="1200" baseline="0" dirty="0" smtClean="0">
                          <a:solidFill>
                            <a:schemeClr val="dk1"/>
                          </a:solidFill>
                          <a:latin typeface="+mn-lt"/>
                          <a:ea typeface="+mn-ea"/>
                          <a:cs typeface="+mn-cs"/>
                        </a:rPr>
                        <a:t>O senhor não teme perder votos com essa medida?</a:t>
                      </a:r>
                      <a:endParaRPr lang="pt-BR" dirty="0"/>
                    </a:p>
                  </a:txBody>
                  <a:tcPr/>
                </a:tc>
                <a:tc>
                  <a:txBody>
                    <a:bodyPr/>
                    <a:lstStyle/>
                    <a:p>
                      <a:endParaRPr lang="pt-BR" dirty="0"/>
                    </a:p>
                  </a:txBody>
                  <a:tcPr/>
                </a:tc>
              </a:tr>
            </a:tbl>
          </a:graphicData>
        </a:graphic>
      </p:graphicFrame>
    </p:spTree>
    <p:extLst>
      <p:ext uri="{BB962C8B-B14F-4D97-AF65-F5344CB8AC3E}">
        <p14:creationId xmlns:p14="http://schemas.microsoft.com/office/powerpoint/2010/main" xmlns="" val="1715085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r>
              <a:rPr lang="pt-BR" sz="2600" smtClean="0"/>
              <a:t>“</a:t>
            </a:r>
            <a:r>
              <a:rPr lang="pt-BR" sz="2200" smtClean="0"/>
              <a:t>Subsistema de comunicação que coloca em relação produtores e consumidores por meio dos distribuidores e dos </a:t>
            </a:r>
            <a:r>
              <a:rPr lang="pt-BR" sz="2200" b="1" smtClean="0"/>
              <a:t>mass media.</a:t>
            </a:r>
            <a:r>
              <a:rPr lang="pt-BR" sz="2200" smtClean="0"/>
              <a:t>” </a:t>
            </a:r>
            <a:r>
              <a:rPr lang="pt-BR" sz="1800" smtClean="0"/>
              <a:t>(Gaudêncio Torquato, 2002, 94).</a:t>
            </a:r>
          </a:p>
          <a:p>
            <a:pPr>
              <a:buFont typeface="Wingdings" pitchFamily="2" charset="2"/>
              <a:buNone/>
            </a:pPr>
            <a:endParaRPr lang="pt-BR" sz="1800" smtClean="0"/>
          </a:p>
          <a:p>
            <a:r>
              <a:rPr lang="pt-BR" sz="2200" smtClean="0"/>
              <a:t>Execução de peças publicitárias e de propaganda, escolhendo veículos mais adequados para sua difusão e as agências para intermediação; planejar, coordenar e administrar a publicidade, campanhas promocionais, estudos mercadológicos.</a:t>
            </a:r>
          </a:p>
        </p:txBody>
      </p:sp>
      <p:sp>
        <p:nvSpPr>
          <p:cNvPr id="13314" name="Rectangle 2"/>
          <p:cNvSpPr>
            <a:spLocks noGrp="1" noChangeArrowheads="1"/>
          </p:cNvSpPr>
          <p:nvPr>
            <p:ph type="title"/>
          </p:nvPr>
        </p:nvSpPr>
        <p:spPr/>
        <p:txBody>
          <a:bodyPr/>
          <a:lstStyle/>
          <a:p>
            <a:pPr fontAlgn="auto">
              <a:spcAft>
                <a:spcPts val="0"/>
              </a:spcAft>
              <a:defRPr/>
            </a:pPr>
            <a:r>
              <a:rPr lang="pt-BR" smtClean="0"/>
              <a:t>Publicidade e Propaganda</a:t>
            </a:r>
          </a:p>
        </p:txBody>
      </p:sp>
    </p:spTree>
    <p:extLst>
      <p:ext uri="{BB962C8B-B14F-4D97-AF65-F5344CB8AC3E}">
        <p14:creationId xmlns:p14="http://schemas.microsoft.com/office/powerpoint/2010/main" xmlns="" val="1714342357"/>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Falar </a:t>
            </a:r>
            <a:r>
              <a:rPr lang="pt-BR" dirty="0"/>
              <a:t>em OFF</a:t>
            </a:r>
          </a:p>
        </p:txBody>
      </p:sp>
      <p:sp>
        <p:nvSpPr>
          <p:cNvPr id="3" name="Espaço Reservado para Conteúdo 2"/>
          <p:cNvSpPr>
            <a:spLocks noGrp="1"/>
          </p:cNvSpPr>
          <p:nvPr>
            <p:ph idx="1"/>
          </p:nvPr>
        </p:nvSpPr>
        <p:spPr/>
        <p:txBody>
          <a:bodyPr>
            <a:normAutofit fontScale="92500" lnSpcReduction="20000"/>
          </a:bodyPr>
          <a:lstStyle/>
          <a:p>
            <a:r>
              <a:rPr lang="pt-BR" dirty="0"/>
              <a:t>Imagine o seguinte: se você tem um segredo, não vai querer contar para ninguém. Se é importante que o assunto não se espalhe e fique sob a garantia da confidencialidade, não vai divulgar.</a:t>
            </a:r>
          </a:p>
          <a:p>
            <a:r>
              <a:rPr lang="pt-BR" dirty="0"/>
              <a:t>O mesmo acontece com o OFF, que usa a expressão em inglês e reduzida de OFF THE </a:t>
            </a:r>
            <a:r>
              <a:rPr lang="pt-BR" dirty="0" smtClean="0"/>
              <a:t>RECORDS (com </a:t>
            </a:r>
            <a:r>
              <a:rPr lang="pt-BR" dirty="0"/>
              <a:t>o gravador desligado</a:t>
            </a:r>
            <a:r>
              <a:rPr lang="pt-BR" dirty="0" smtClean="0"/>
              <a:t>,) </a:t>
            </a:r>
            <a:r>
              <a:rPr lang="pt-BR" dirty="0"/>
              <a:t>para explicar o acordo feito entre jornalista e entrevistado que, em algum momento da conversa, resolvem desligar o gravador para conversar sobre algo que ainda não pode ser publicado.</a:t>
            </a:r>
          </a:p>
          <a:p>
            <a:r>
              <a:rPr lang="pt-BR" dirty="0"/>
              <a:t>Se considerássemos que o acordo é um tratado entre as partes e que nada acontecerá para que isso se quebre, poderia ser levado adiante, sem problemas. </a:t>
            </a:r>
          </a:p>
          <a:p>
            <a:r>
              <a:rPr lang="pt-BR" dirty="0"/>
              <a:t>Mas e se o acordo se quebrar? Se isso acontecer, será tarde demais para voltar atrás e tentar desmentir o que foi declarado. Por isso todo o cuidado é pouco. </a:t>
            </a:r>
          </a:p>
          <a:p>
            <a:r>
              <a:rPr lang="pt-BR" dirty="0"/>
              <a:t>Para preservar a sua imagem, é melhor não falar até que possa adiantar detalhes sobre algum assunto em que esteja envolvido ou não.</a:t>
            </a:r>
          </a:p>
          <a:p>
            <a:endParaRPr lang="pt-BR" dirty="0"/>
          </a:p>
        </p:txBody>
      </p:sp>
    </p:spTree>
    <p:extLst>
      <p:ext uri="{BB962C8B-B14F-4D97-AF65-F5344CB8AC3E}">
        <p14:creationId xmlns:p14="http://schemas.microsoft.com/office/powerpoint/2010/main" xmlns="" val="379013796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a:t>Não gostei do que foi publicado</a:t>
            </a:r>
          </a:p>
        </p:txBody>
      </p:sp>
      <p:sp>
        <p:nvSpPr>
          <p:cNvPr id="3" name="Espaço Reservado para Conteúdo 2"/>
          <p:cNvSpPr>
            <a:spLocks noGrp="1"/>
          </p:cNvSpPr>
          <p:nvPr>
            <p:ph idx="1"/>
          </p:nvPr>
        </p:nvSpPr>
        <p:spPr/>
        <p:txBody>
          <a:bodyPr>
            <a:normAutofit fontScale="55000" lnSpcReduction="20000"/>
          </a:bodyPr>
          <a:lstStyle/>
          <a:p>
            <a:r>
              <a:rPr lang="pt-BR" sz="3600" dirty="0" smtClean="0"/>
              <a:t>Antes </a:t>
            </a:r>
            <a:r>
              <a:rPr lang="pt-BR" sz="3600" dirty="0"/>
              <a:t>de pensar em como se defender, avalie como agir para evitar o pedido de errata. Em primeiro lugar entenda o que pode ter gerado a errata:</a:t>
            </a:r>
          </a:p>
          <a:p>
            <a:pPr lvl="1"/>
            <a:r>
              <a:rPr lang="pt-BR" sz="2900" b="1" dirty="0" smtClean="0"/>
              <a:t>Falta </a:t>
            </a:r>
            <a:r>
              <a:rPr lang="pt-BR" sz="2900" b="1" dirty="0"/>
              <a:t>de entendimento do assunto por parte do repórter que pode ter se preparado de forma insuficiente para fazer a </a:t>
            </a:r>
            <a:r>
              <a:rPr lang="pt-BR" sz="2900" b="1" dirty="0" smtClean="0"/>
              <a:t>matéria</a:t>
            </a:r>
            <a:r>
              <a:rPr lang="pt-BR" sz="2900" dirty="0" smtClean="0"/>
              <a:t>: Durante </a:t>
            </a:r>
            <a:r>
              <a:rPr lang="pt-BR" sz="2900" dirty="0"/>
              <a:t>a entrevista jornalística, procure conferir se o repórter está acompanhando o seu raciocínio, se está entendendo o que diz. </a:t>
            </a:r>
            <a:r>
              <a:rPr lang="pt-BR" sz="2900" dirty="0" smtClean="0"/>
              <a:t>Tente </a:t>
            </a:r>
            <a:r>
              <a:rPr lang="pt-BR" sz="2900" dirty="0"/>
              <a:t>perceber </a:t>
            </a:r>
            <a:r>
              <a:rPr lang="pt-BR" sz="2900" dirty="0" smtClean="0"/>
              <a:t>se </a:t>
            </a:r>
            <a:r>
              <a:rPr lang="pt-BR" sz="2900" dirty="0"/>
              <a:t>o assunto está sendo assimilado ou não e intervenha para o sucesso da entrevista</a:t>
            </a:r>
            <a:r>
              <a:rPr lang="pt-BR" sz="2900" dirty="0" smtClean="0"/>
              <a:t>.</a:t>
            </a:r>
          </a:p>
          <a:p>
            <a:pPr lvl="1"/>
            <a:r>
              <a:rPr lang="pt-BR" sz="2900" b="1" dirty="0" smtClean="0"/>
              <a:t>Linguagem </a:t>
            </a:r>
            <a:r>
              <a:rPr lang="pt-BR" sz="2900" b="1" dirty="0"/>
              <a:t>inadequada</a:t>
            </a:r>
            <a:r>
              <a:rPr lang="pt-BR" sz="2900" dirty="0"/>
              <a:t>: evite rebuscar o </a:t>
            </a:r>
            <a:r>
              <a:rPr lang="pt-BR" sz="2900" dirty="0" smtClean="0"/>
              <a:t>discurso, com jargões </a:t>
            </a:r>
            <a:r>
              <a:rPr lang="pt-BR" sz="2900" dirty="0"/>
              <a:t>ou palavras incomuns</a:t>
            </a:r>
            <a:r>
              <a:rPr lang="pt-BR" sz="2900" dirty="0" smtClean="0"/>
              <a:t>. Seja claro </a:t>
            </a:r>
            <a:r>
              <a:rPr lang="pt-BR" sz="2900" dirty="0"/>
              <a:t>e </a:t>
            </a:r>
            <a:r>
              <a:rPr lang="pt-BR" sz="2900" dirty="0" smtClean="0"/>
              <a:t>direto.</a:t>
            </a:r>
            <a:endParaRPr lang="pt-BR" sz="2900" dirty="0"/>
          </a:p>
          <a:p>
            <a:r>
              <a:rPr lang="pt-BR" sz="3600" dirty="0" smtClean="0"/>
              <a:t>Se a </a:t>
            </a:r>
            <a:r>
              <a:rPr lang="pt-BR" sz="3600" dirty="0"/>
              <a:t>matéria publicada ainda contiver erros, avalie a estratégia mais correta para abordar o jornalista e o veículo antes de criar uma polêmica em cima da situação.</a:t>
            </a:r>
          </a:p>
          <a:p>
            <a:r>
              <a:rPr lang="pt-BR" sz="3600" dirty="0" smtClean="0"/>
              <a:t>A </a:t>
            </a:r>
            <a:r>
              <a:rPr lang="pt-BR" sz="3600" dirty="0"/>
              <a:t>errata deve ser solicitada pelo </a:t>
            </a:r>
            <a:r>
              <a:rPr lang="pt-BR" sz="3600" dirty="0" smtClean="0"/>
              <a:t>assessor </a:t>
            </a:r>
            <a:r>
              <a:rPr lang="pt-BR" sz="3600" dirty="0"/>
              <a:t>de imprensa para que tudo seja resolvido da forma mais amigável possível. </a:t>
            </a:r>
            <a:r>
              <a:rPr lang="pt-BR" sz="3600" dirty="0" smtClean="0"/>
              <a:t>Se </a:t>
            </a:r>
            <a:r>
              <a:rPr lang="pt-BR" sz="3600" dirty="0"/>
              <a:t>a situação for muito grave a ponto de ter que acionar o departamento jurídico do seu gabinete para tomar as providências, faça tudo de forma profissional e sem o calor da emoção, a fim de não melindrar o contato.</a:t>
            </a:r>
          </a:p>
          <a:p>
            <a:endParaRPr lang="pt-BR" dirty="0"/>
          </a:p>
        </p:txBody>
      </p:sp>
    </p:spTree>
    <p:extLst>
      <p:ext uri="{BB962C8B-B14F-4D97-AF65-F5344CB8AC3E}">
        <p14:creationId xmlns:p14="http://schemas.microsoft.com/office/powerpoint/2010/main" xmlns="" val="307951808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t>Elogiar ou criticar o jornalista</a:t>
            </a:r>
            <a:endParaRPr lang="pt-BR" sz="4000" dirty="0"/>
          </a:p>
        </p:txBody>
      </p:sp>
      <p:sp>
        <p:nvSpPr>
          <p:cNvPr id="3" name="Espaço Reservado para Conteúdo 2"/>
          <p:cNvSpPr>
            <a:spLocks noGrp="1"/>
          </p:cNvSpPr>
          <p:nvPr>
            <p:ph idx="1"/>
          </p:nvPr>
        </p:nvSpPr>
        <p:spPr/>
        <p:txBody>
          <a:bodyPr>
            <a:normAutofit/>
          </a:bodyPr>
          <a:lstStyle/>
          <a:p>
            <a:r>
              <a:rPr lang="pt-BR" sz="2000" dirty="0"/>
              <a:t>Nem uma coisa, nem outra. </a:t>
            </a:r>
          </a:p>
          <a:p>
            <a:r>
              <a:rPr lang="pt-BR" sz="2000" dirty="0"/>
              <a:t>A relação tem que ser formal e profissional. Não há espaço para bajulações. Você pode agradecer a matéria, mas evitando exageros e muito menos </a:t>
            </a:r>
            <a:r>
              <a:rPr lang="pt-BR" sz="2000" dirty="0" smtClean="0"/>
              <a:t>presentes.</a:t>
            </a:r>
            <a:endParaRPr lang="pt-BR" sz="2000" dirty="0"/>
          </a:p>
          <a:p>
            <a:r>
              <a:rPr lang="pt-BR" sz="2000" dirty="0"/>
              <a:t>No caso de críticas, pergunte-se: que motivos teria para criticar a postura do jornalista na redação da matéria? Tenha a certeza de </a:t>
            </a:r>
            <a:r>
              <a:rPr lang="pt-BR" sz="2000" dirty="0" smtClean="0"/>
              <a:t>que, </a:t>
            </a:r>
            <a:r>
              <a:rPr lang="pt-BR" sz="2000" dirty="0"/>
              <a:t>se ele critica, não é opção pessoal dele, mas orientação política do veículo, portanto não vai resolver muito criar um embate tão particular. </a:t>
            </a:r>
          </a:p>
          <a:p>
            <a:r>
              <a:rPr lang="pt-BR" sz="2000" dirty="0"/>
              <a:t>Se o jornalista for dono do próprio veículo ou programa, não crie animosidades. Prove o que tiver que provar, por meio de divulgações positivas e do trabalho da Justiça, mas sem polemizar para não deixar o assunto virar uma ‘bola de neve’. Tudo pode ser resolvido com o uso da comunicação e de estratégias adequadas. </a:t>
            </a:r>
          </a:p>
          <a:p>
            <a:endParaRPr lang="pt-BR" dirty="0"/>
          </a:p>
        </p:txBody>
      </p:sp>
    </p:spTree>
    <p:extLst>
      <p:ext uri="{BB962C8B-B14F-4D97-AF65-F5344CB8AC3E}">
        <p14:creationId xmlns:p14="http://schemas.microsoft.com/office/powerpoint/2010/main" xmlns="" val="58836008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00" dirty="0" smtClean="0"/>
              <a:t>Quando abordar o repórter de novo</a:t>
            </a:r>
            <a:endParaRPr lang="pt-BR" sz="4000" dirty="0"/>
          </a:p>
        </p:txBody>
      </p:sp>
      <p:sp>
        <p:nvSpPr>
          <p:cNvPr id="3" name="Espaço Reservado para Conteúdo 2"/>
          <p:cNvSpPr>
            <a:spLocks noGrp="1"/>
          </p:cNvSpPr>
          <p:nvPr>
            <p:ph idx="1"/>
          </p:nvPr>
        </p:nvSpPr>
        <p:spPr/>
        <p:txBody>
          <a:bodyPr>
            <a:normAutofit/>
          </a:bodyPr>
          <a:lstStyle/>
          <a:p>
            <a:r>
              <a:rPr lang="pt-BR" sz="2000" dirty="0"/>
              <a:t>A abordagem deve ser feita pelo assessor de imprensa, mas se – em último caso – você for o responsável pelo próximo contato – lembre-se de que deve </a:t>
            </a:r>
            <a:r>
              <a:rPr lang="pt-BR" sz="2000" b="1" dirty="0"/>
              <a:t>ter o que oferecer</a:t>
            </a:r>
            <a:r>
              <a:rPr lang="pt-BR" sz="2000" dirty="0"/>
              <a:t>. </a:t>
            </a:r>
          </a:p>
          <a:p>
            <a:r>
              <a:rPr lang="pt-BR" sz="2000" dirty="0"/>
              <a:t>Sem nada interessante nas mãos (da perspectiva do jornalista) , melhor nem ousar uma abordagem. </a:t>
            </a:r>
          </a:p>
          <a:p>
            <a:r>
              <a:rPr lang="pt-BR" sz="2000" dirty="0"/>
              <a:t>O contato só se justifica se o </a:t>
            </a:r>
            <a:r>
              <a:rPr lang="pt-BR" sz="2000" b="1" dirty="0"/>
              <a:t>conteúdo for atraente, relevante, tiver destaque, for inédito</a:t>
            </a:r>
            <a:r>
              <a:rPr lang="pt-BR" sz="2000" dirty="0"/>
              <a:t> (em alguns casos, você ganha o espaço por esse motivo) ou contiver o </a:t>
            </a:r>
            <a:r>
              <a:rPr lang="pt-BR" sz="2000" b="1" dirty="0"/>
              <a:t>apelo procurado pelo veículo de imprensa</a:t>
            </a:r>
            <a:r>
              <a:rPr lang="pt-BR" sz="2000" dirty="0"/>
              <a:t>. </a:t>
            </a:r>
          </a:p>
          <a:p>
            <a:r>
              <a:rPr lang="pt-BR" sz="2000" dirty="0"/>
              <a:t>Cuidado com a abordagem repetida para não correr o risco de ’virar arroz de festa’. Aparecer na mídia a toda hora pode ser prejudicial à imagem, dependendo das situações e da intensidade com que a visibilidade acontecer. </a:t>
            </a:r>
          </a:p>
        </p:txBody>
      </p:sp>
    </p:spTree>
    <p:extLst>
      <p:ext uri="{BB962C8B-B14F-4D97-AF65-F5344CB8AC3E}">
        <p14:creationId xmlns:p14="http://schemas.microsoft.com/office/powerpoint/2010/main" xmlns="" val="191977890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idx="1"/>
          </p:nvPr>
        </p:nvSpPr>
        <p:spPr/>
        <p:txBody>
          <a:bodyPr/>
          <a:lstStyle/>
          <a:p>
            <a:pPr>
              <a:lnSpc>
                <a:spcPct val="80000"/>
              </a:lnSpc>
            </a:pPr>
            <a:r>
              <a:rPr lang="pt-BR" sz="2200" smtClean="0"/>
              <a:t>Mesmo que não possa fornecer determinada informação ao repórter, deve recebê-lo e explicar o porquê. </a:t>
            </a:r>
          </a:p>
          <a:p>
            <a:pPr>
              <a:lnSpc>
                <a:spcPct val="80000"/>
              </a:lnSpc>
            </a:pPr>
            <a:r>
              <a:rPr lang="pt-BR" sz="2200" smtClean="0"/>
              <a:t>Atendimento deve ser amistoso, mesmo que faça perguntas desagradáveis.</a:t>
            </a:r>
          </a:p>
          <a:p>
            <a:pPr>
              <a:lnSpc>
                <a:spcPct val="80000"/>
              </a:lnSpc>
            </a:pPr>
            <a:r>
              <a:rPr lang="pt-BR" sz="2200" smtClean="0"/>
              <a:t>Mentira é apenas um paliativo, que não resolve problemas.</a:t>
            </a:r>
          </a:p>
          <a:p>
            <a:pPr>
              <a:lnSpc>
                <a:spcPct val="80000"/>
              </a:lnSpc>
            </a:pPr>
            <a:r>
              <a:rPr lang="pt-BR" sz="2200" smtClean="0"/>
              <a:t>Não se deve discutir por causa de pergunta ou comentário que vá de encontro a posição pessoal.</a:t>
            </a:r>
          </a:p>
          <a:p>
            <a:pPr>
              <a:lnSpc>
                <a:spcPct val="80000"/>
              </a:lnSpc>
            </a:pPr>
            <a:r>
              <a:rPr lang="pt-BR" sz="2200" smtClean="0"/>
              <a:t>Todas entrevistas, mesmo as que aparentemente não tenham maior interesse para a instituição, devem ser consideradas importantes.</a:t>
            </a:r>
          </a:p>
        </p:txBody>
      </p:sp>
      <p:sp>
        <p:nvSpPr>
          <p:cNvPr id="87042" name="Rectangle 2"/>
          <p:cNvSpPr>
            <a:spLocks noGrp="1" noChangeArrowheads="1"/>
          </p:cNvSpPr>
          <p:nvPr>
            <p:ph type="title"/>
          </p:nvPr>
        </p:nvSpPr>
        <p:spPr/>
        <p:txBody>
          <a:bodyPr/>
          <a:lstStyle/>
          <a:p>
            <a:pPr fontAlgn="auto">
              <a:spcAft>
                <a:spcPts val="0"/>
              </a:spcAft>
              <a:defRPr/>
            </a:pPr>
            <a:r>
              <a:rPr lang="pt-BR" smtClean="0"/>
              <a:t>Algumas orientações</a:t>
            </a:r>
          </a:p>
        </p:txBody>
      </p:sp>
    </p:spTree>
    <p:extLst>
      <p:ext uri="{BB962C8B-B14F-4D97-AF65-F5344CB8AC3E}">
        <p14:creationId xmlns:p14="http://schemas.microsoft.com/office/powerpoint/2010/main" xmlns="" val="344139346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idx="1"/>
          </p:nvPr>
        </p:nvSpPr>
        <p:spPr/>
        <p:txBody>
          <a:bodyPr/>
          <a:lstStyle/>
          <a:p>
            <a:pPr>
              <a:lnSpc>
                <a:spcPct val="90000"/>
              </a:lnSpc>
            </a:pPr>
            <a:r>
              <a:rPr lang="pt-BR" sz="2100" smtClean="0"/>
              <a:t>Bom atendimento a jornalistas não é sinônimo de bajulação e não dá direito a fazer cobranças/pressões posteriores.</a:t>
            </a:r>
          </a:p>
          <a:p>
            <a:pPr>
              <a:lnSpc>
                <a:spcPct val="90000"/>
              </a:lnSpc>
            </a:pPr>
            <a:r>
              <a:rPr lang="pt-BR" sz="2100" smtClean="0"/>
              <a:t>O entrevistado deve ser pontual (jornalista tem pauta a cumprir)</a:t>
            </a:r>
          </a:p>
          <a:p>
            <a:pPr>
              <a:lnSpc>
                <a:spcPct val="90000"/>
              </a:lnSpc>
            </a:pPr>
            <a:r>
              <a:rPr lang="pt-BR" sz="2100" smtClean="0"/>
              <a:t>Não se deve ir com discurso pronto, mas vale a pena ter notas ou roteiro para auxiliar na condução de respostas (entrevista é conversa e não declamação).</a:t>
            </a:r>
          </a:p>
          <a:p>
            <a:pPr>
              <a:lnSpc>
                <a:spcPct val="90000"/>
              </a:lnSpc>
            </a:pPr>
            <a:r>
              <a:rPr lang="pt-BR" sz="2100" smtClean="0"/>
              <a:t>Deve-se fornecer dados concretos e não às frases de efeito.</a:t>
            </a:r>
          </a:p>
          <a:p>
            <a:pPr>
              <a:lnSpc>
                <a:spcPct val="90000"/>
              </a:lnSpc>
            </a:pPr>
            <a:r>
              <a:rPr lang="pt-BR" sz="2100" smtClean="0"/>
              <a:t>Evitar expressões herméticas ou técnicas, bem como siglas ou abreviações não comuns.</a:t>
            </a:r>
          </a:p>
        </p:txBody>
      </p:sp>
      <p:sp>
        <p:nvSpPr>
          <p:cNvPr id="88066" name="Rectangle 2"/>
          <p:cNvSpPr>
            <a:spLocks noGrp="1" noChangeArrowheads="1"/>
          </p:cNvSpPr>
          <p:nvPr>
            <p:ph type="title"/>
          </p:nvPr>
        </p:nvSpPr>
        <p:spPr/>
        <p:txBody>
          <a:bodyPr/>
          <a:lstStyle/>
          <a:p>
            <a:pPr fontAlgn="auto">
              <a:spcAft>
                <a:spcPts val="0"/>
              </a:spcAft>
              <a:defRPr/>
            </a:pPr>
            <a:r>
              <a:rPr lang="pt-BR" smtClean="0"/>
              <a:t>Mais dicas</a:t>
            </a:r>
          </a:p>
        </p:txBody>
      </p:sp>
    </p:spTree>
    <p:extLst>
      <p:ext uri="{BB962C8B-B14F-4D97-AF65-F5344CB8AC3E}">
        <p14:creationId xmlns:p14="http://schemas.microsoft.com/office/powerpoint/2010/main" xmlns="" val="1462258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idx="1"/>
          </p:nvPr>
        </p:nvSpPr>
        <p:spPr/>
        <p:txBody>
          <a:bodyPr/>
          <a:lstStyle/>
          <a:p>
            <a:pPr>
              <a:lnSpc>
                <a:spcPct val="90000"/>
              </a:lnSpc>
            </a:pPr>
            <a:r>
              <a:rPr lang="pt-BR" sz="2200" smtClean="0"/>
              <a:t>Pode-se destacar os principais pontos do assunto, no início da entrevista e retomar os itens básicos ao final, de modo a reforçar a essência do tema.</a:t>
            </a:r>
          </a:p>
          <a:p>
            <a:pPr>
              <a:lnSpc>
                <a:spcPct val="90000"/>
              </a:lnSpc>
            </a:pPr>
            <a:r>
              <a:rPr lang="pt-BR" sz="2200" smtClean="0"/>
              <a:t>JAMAIS: pedir para repórter repetir resposta fornecida ou enviar texto final antes da publicação – ofensa profissional.</a:t>
            </a:r>
          </a:p>
          <a:p>
            <a:pPr>
              <a:lnSpc>
                <a:spcPct val="90000"/>
              </a:lnSpc>
            </a:pPr>
            <a:r>
              <a:rPr lang="pt-BR" sz="2200" smtClean="0"/>
              <a:t>Rádio, jornais e revistas: olhar o entrevistador enquanto ambos estiverem falando; TV: olhar dirigido às câmeras.</a:t>
            </a:r>
          </a:p>
        </p:txBody>
      </p:sp>
      <p:sp>
        <p:nvSpPr>
          <p:cNvPr id="89090" name="Rectangle 2"/>
          <p:cNvSpPr>
            <a:spLocks noGrp="1" noChangeArrowheads="1"/>
          </p:cNvSpPr>
          <p:nvPr>
            <p:ph type="title"/>
          </p:nvPr>
        </p:nvSpPr>
        <p:spPr/>
        <p:txBody>
          <a:bodyPr/>
          <a:lstStyle/>
          <a:p>
            <a:pPr fontAlgn="auto">
              <a:spcAft>
                <a:spcPts val="0"/>
              </a:spcAft>
              <a:defRPr/>
            </a:pPr>
            <a:r>
              <a:rPr lang="pt-BR" smtClean="0"/>
              <a:t>Outras sugestões</a:t>
            </a:r>
          </a:p>
        </p:txBody>
      </p:sp>
    </p:spTree>
    <p:extLst>
      <p:ext uri="{BB962C8B-B14F-4D97-AF65-F5344CB8AC3E}">
        <p14:creationId xmlns:p14="http://schemas.microsoft.com/office/powerpoint/2010/main" xmlns="" val="25623155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idx="1"/>
          </p:nvPr>
        </p:nvSpPr>
        <p:spPr>
          <a:xfrm>
            <a:off x="250825" y="1719263"/>
            <a:ext cx="8642350" cy="4805362"/>
          </a:xfrm>
        </p:spPr>
        <p:txBody>
          <a:bodyPr/>
          <a:lstStyle/>
          <a:p>
            <a:pPr>
              <a:lnSpc>
                <a:spcPct val="90000"/>
              </a:lnSpc>
            </a:pPr>
            <a:r>
              <a:rPr lang="pt-BR" sz="2100" b="1" smtClean="0"/>
              <a:t>Tempo</a:t>
            </a:r>
            <a:r>
              <a:rPr lang="pt-BR" sz="2100" smtClean="0"/>
              <a:t> de respostas: na TV e no rádio, curtas, claras e diretas. </a:t>
            </a:r>
          </a:p>
          <a:p>
            <a:pPr>
              <a:lnSpc>
                <a:spcPct val="90000"/>
              </a:lnSpc>
            </a:pPr>
            <a:r>
              <a:rPr lang="pt-BR" sz="2100" b="1" smtClean="0"/>
              <a:t>Gesticulação</a:t>
            </a:r>
            <a:r>
              <a:rPr lang="pt-BR" sz="2100" smtClean="0"/>
              <a:t>: evitar, especialmente durante as entrevistas de rádio (risco de tocar ou cobrir no microfone – problema acústico) e televisão (desconforto visual no telespectador)</a:t>
            </a:r>
          </a:p>
          <a:p>
            <a:pPr>
              <a:lnSpc>
                <a:spcPct val="90000"/>
              </a:lnSpc>
            </a:pPr>
            <a:r>
              <a:rPr lang="pt-BR" sz="2100" b="1" smtClean="0"/>
              <a:t>Expressões</a:t>
            </a:r>
            <a:r>
              <a:rPr lang="pt-BR" sz="2100" smtClean="0"/>
              <a:t> do tipo “muleta” (“né”, “entende?”): evitar, pois irritam quem as ouve.</a:t>
            </a:r>
          </a:p>
          <a:p>
            <a:pPr>
              <a:lnSpc>
                <a:spcPct val="90000"/>
              </a:lnSpc>
            </a:pPr>
            <a:r>
              <a:rPr lang="pt-BR" sz="2100" b="1" smtClean="0"/>
              <a:t>Indumentária</a:t>
            </a:r>
            <a:r>
              <a:rPr lang="pt-BR" sz="2100" smtClean="0"/>
              <a:t>: evitar roupas e acessórios brilhantes, com listras ou muito chamativas na TV. A atenção do telespectador deve ser no entrevistado, não na vestimenta.</a:t>
            </a:r>
          </a:p>
          <a:p>
            <a:pPr>
              <a:lnSpc>
                <a:spcPct val="90000"/>
              </a:lnSpc>
            </a:pPr>
            <a:r>
              <a:rPr lang="pt-BR" sz="2100" smtClean="0"/>
              <a:t>Jamais segurar microfone que está na mão do jornalista.</a:t>
            </a:r>
          </a:p>
        </p:txBody>
      </p:sp>
      <p:sp>
        <p:nvSpPr>
          <p:cNvPr id="90114" name="Rectangle 2"/>
          <p:cNvSpPr>
            <a:spLocks noGrp="1" noChangeArrowheads="1"/>
          </p:cNvSpPr>
          <p:nvPr>
            <p:ph type="title"/>
          </p:nvPr>
        </p:nvSpPr>
        <p:spPr/>
        <p:txBody>
          <a:bodyPr/>
          <a:lstStyle/>
          <a:p>
            <a:pPr fontAlgn="auto">
              <a:spcAft>
                <a:spcPts val="0"/>
              </a:spcAft>
              <a:defRPr/>
            </a:pPr>
            <a:r>
              <a:rPr lang="pt-BR" smtClean="0"/>
              <a:t>Ainda recomendações</a:t>
            </a:r>
          </a:p>
        </p:txBody>
      </p:sp>
    </p:spTree>
    <p:extLst>
      <p:ext uri="{BB962C8B-B14F-4D97-AF65-F5344CB8AC3E}">
        <p14:creationId xmlns:p14="http://schemas.microsoft.com/office/powerpoint/2010/main" xmlns="" val="30212733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idx="1"/>
          </p:nvPr>
        </p:nvSpPr>
        <p:spPr>
          <a:xfrm>
            <a:off x="457200" y="1719263"/>
            <a:ext cx="8229600" cy="4805362"/>
          </a:xfrm>
        </p:spPr>
        <p:txBody>
          <a:bodyPr/>
          <a:lstStyle/>
          <a:p>
            <a:pPr>
              <a:lnSpc>
                <a:spcPct val="80000"/>
              </a:lnSpc>
            </a:pPr>
            <a:r>
              <a:rPr lang="pt-BR" sz="2200" b="1" smtClean="0"/>
              <a:t>Planejamento</a:t>
            </a:r>
            <a:r>
              <a:rPr lang="pt-BR" sz="2200" smtClean="0"/>
              <a:t>: “ato de relacionar e avaliar informações e atividades – de forma ordenada e com lógico encadeamento entre elas – a serem executadas num prazo definido, visando à consecução de objetivos predeterminados” </a:t>
            </a:r>
            <a:r>
              <a:rPr lang="pt-BR" sz="1600" smtClean="0"/>
              <a:t>(Rabaça, 1987, p.463)</a:t>
            </a:r>
            <a:r>
              <a:rPr lang="pt-BR" sz="2200" smtClean="0"/>
              <a:t>.</a:t>
            </a:r>
          </a:p>
          <a:p>
            <a:pPr>
              <a:lnSpc>
                <a:spcPct val="80000"/>
              </a:lnSpc>
            </a:pPr>
            <a:r>
              <a:rPr lang="pt-BR" sz="2200" smtClean="0"/>
              <a:t>Envolve, portanto, processo de definição de metas, objetivos, públicos-alvo e políticas de comunicação.</a:t>
            </a:r>
          </a:p>
          <a:p>
            <a:pPr>
              <a:lnSpc>
                <a:spcPct val="80000"/>
              </a:lnSpc>
              <a:buFont typeface="Wingdings" pitchFamily="2" charset="2"/>
              <a:buNone/>
            </a:pPr>
            <a:endParaRPr lang="pt-BR" sz="2200" smtClean="0"/>
          </a:p>
          <a:p>
            <a:pPr>
              <a:lnSpc>
                <a:spcPct val="80000"/>
              </a:lnSpc>
            </a:pPr>
            <a:r>
              <a:rPr lang="pt-BR" sz="2200" b="1" smtClean="0"/>
              <a:t>Políticas de comunicação</a:t>
            </a:r>
            <a:r>
              <a:rPr lang="pt-BR" sz="2200" smtClean="0"/>
              <a:t>: “conjunto de normas em que se fundamenta a atividade de comunicação institucional. As perspectivas da política devem ser traçadas dentro de um objetivo que seja a meta de todas as atividades e contra o qual não existam argumentos” </a:t>
            </a:r>
            <a:r>
              <a:rPr lang="pt-BR" sz="1600" smtClean="0"/>
              <a:t>(Rabaça, 1987, p.468)</a:t>
            </a:r>
            <a:r>
              <a:rPr lang="pt-BR" sz="2200" smtClean="0"/>
              <a:t>.</a:t>
            </a:r>
          </a:p>
        </p:txBody>
      </p:sp>
      <p:sp>
        <p:nvSpPr>
          <p:cNvPr id="91138" name="Rectangle 2"/>
          <p:cNvSpPr>
            <a:spLocks noGrp="1" noChangeArrowheads="1"/>
          </p:cNvSpPr>
          <p:nvPr>
            <p:ph type="title"/>
          </p:nvPr>
        </p:nvSpPr>
        <p:spPr/>
        <p:txBody>
          <a:bodyPr>
            <a:normAutofit/>
          </a:bodyPr>
          <a:lstStyle/>
          <a:p>
            <a:pPr fontAlgn="auto">
              <a:spcAft>
                <a:spcPts val="0"/>
              </a:spcAft>
              <a:defRPr/>
            </a:pPr>
            <a:r>
              <a:rPr lang="pt-BR" dirty="0" smtClean="0"/>
              <a:t>Planejamento de AI</a:t>
            </a:r>
          </a:p>
        </p:txBody>
      </p:sp>
    </p:spTree>
    <p:extLst>
      <p:ext uri="{BB962C8B-B14F-4D97-AF65-F5344CB8AC3E}">
        <p14:creationId xmlns:p14="http://schemas.microsoft.com/office/powerpoint/2010/main" xmlns="" val="19575245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idx="1"/>
          </p:nvPr>
        </p:nvSpPr>
        <p:spPr/>
        <p:txBody>
          <a:bodyPr/>
          <a:lstStyle/>
          <a:p>
            <a:r>
              <a:rPr lang="pt-BR" sz="2200" smtClean="0"/>
              <a:t>Todo planejamento é constituído por planos, que são “providências a serem tomadas para se atingir as metas estabelecidas – indicam o onde, o como e o porquê”: documentos que, partindo do que foi definido no planejamento, definem que tipo de atitudes será adotado.</a:t>
            </a:r>
          </a:p>
        </p:txBody>
      </p:sp>
      <p:sp>
        <p:nvSpPr>
          <p:cNvPr id="92162" name="Rectangle 2"/>
          <p:cNvSpPr>
            <a:spLocks noGrp="1" noChangeArrowheads="1"/>
          </p:cNvSpPr>
          <p:nvPr>
            <p:ph type="title"/>
          </p:nvPr>
        </p:nvSpPr>
        <p:spPr/>
        <p:txBody>
          <a:bodyPr/>
          <a:lstStyle/>
          <a:p>
            <a:pPr fontAlgn="auto">
              <a:spcAft>
                <a:spcPts val="0"/>
              </a:spcAft>
              <a:defRPr/>
            </a:pPr>
            <a:r>
              <a:rPr lang="pt-BR" smtClean="0"/>
              <a:t>Os planos</a:t>
            </a:r>
          </a:p>
        </p:txBody>
      </p:sp>
    </p:spTree>
    <p:extLst>
      <p:ext uri="{BB962C8B-B14F-4D97-AF65-F5344CB8AC3E}">
        <p14:creationId xmlns:p14="http://schemas.microsoft.com/office/powerpoint/2010/main" xmlns="" val="2225265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val 2"/>
          <p:cNvSpPr>
            <a:spLocks noChangeArrowheads="1"/>
          </p:cNvSpPr>
          <p:nvPr/>
        </p:nvSpPr>
        <p:spPr bwMode="auto">
          <a:xfrm>
            <a:off x="1042988" y="188913"/>
            <a:ext cx="6337300" cy="6192837"/>
          </a:xfrm>
          <a:prstGeom prst="ellipse">
            <a:avLst/>
          </a:prstGeom>
          <a:solidFill>
            <a:schemeClr val="folHlink"/>
          </a:solidFill>
          <a:ln w="9525">
            <a:solidFill>
              <a:schemeClr val="tx1"/>
            </a:solidFill>
            <a:round/>
            <a:headEnd/>
            <a:tailEnd/>
          </a:ln>
        </p:spPr>
        <p:txBody>
          <a:bodyPr wrap="none" anchor="ctr"/>
          <a:lstStyle/>
          <a:p>
            <a:pPr algn="ctr"/>
            <a:endParaRPr lang="pt-BR" i="0" dirty="0"/>
          </a:p>
          <a:p>
            <a:pPr algn="ctr"/>
            <a:r>
              <a:rPr lang="pt-BR" i="0" dirty="0"/>
              <a:t>Informação</a:t>
            </a:r>
          </a:p>
          <a:p>
            <a:pPr algn="ctr"/>
            <a:r>
              <a:rPr lang="pt-BR" i="0" dirty="0"/>
              <a:t>Jornalística</a:t>
            </a:r>
          </a:p>
          <a:p>
            <a:pPr algn="ctr"/>
            <a:endParaRPr lang="pt-BR" i="0" dirty="0"/>
          </a:p>
          <a:p>
            <a:pPr algn="ctr"/>
            <a:endParaRPr lang="pt-BR" i="0" dirty="0"/>
          </a:p>
          <a:p>
            <a:pPr algn="ctr"/>
            <a:endParaRPr lang="pt-BR" i="0" dirty="0"/>
          </a:p>
          <a:p>
            <a:pPr algn="ctr"/>
            <a:endParaRPr lang="pt-BR" i="0" dirty="0"/>
          </a:p>
          <a:p>
            <a:pPr algn="ctr"/>
            <a:endParaRPr lang="pt-BR" i="0" dirty="0"/>
          </a:p>
          <a:p>
            <a:pPr algn="ctr"/>
            <a:endParaRPr lang="pt-BR" i="0" dirty="0"/>
          </a:p>
          <a:p>
            <a:pPr algn="ctr"/>
            <a:r>
              <a:rPr lang="pt-BR" sz="2800" b="1" i="0" dirty="0"/>
              <a:t>Assessoria de </a:t>
            </a:r>
            <a:r>
              <a:rPr lang="pt-BR" sz="2800" b="1" i="0" dirty="0" smtClean="0"/>
              <a:t>Comunicação</a:t>
            </a:r>
            <a:endParaRPr lang="pt-BR" sz="2800" b="1" i="0" dirty="0"/>
          </a:p>
          <a:p>
            <a:pPr algn="ctr"/>
            <a:r>
              <a:rPr lang="pt-BR" i="0" dirty="0"/>
              <a:t>                          </a:t>
            </a:r>
          </a:p>
          <a:p>
            <a:pPr algn="ctr"/>
            <a:endParaRPr lang="pt-BR" i="0" dirty="0"/>
          </a:p>
          <a:p>
            <a:pPr algn="ctr"/>
            <a:endParaRPr lang="pt-BR" i="0" dirty="0"/>
          </a:p>
          <a:p>
            <a:pPr algn="ctr"/>
            <a:endParaRPr lang="pt-BR" i="0" dirty="0"/>
          </a:p>
          <a:p>
            <a:pPr algn="ctr"/>
            <a:endParaRPr lang="pt-BR" i="0" dirty="0"/>
          </a:p>
          <a:p>
            <a:pPr algn="ctr"/>
            <a:endParaRPr lang="pt-BR" i="0" dirty="0"/>
          </a:p>
          <a:p>
            <a:pPr algn="ctr"/>
            <a:r>
              <a:rPr lang="pt-BR" i="0" dirty="0"/>
              <a:t>                                             Comunicação</a:t>
            </a:r>
          </a:p>
          <a:p>
            <a:pPr algn="ctr"/>
            <a:r>
              <a:rPr lang="pt-BR" i="0" dirty="0"/>
              <a:t>                                           de serviços </a:t>
            </a:r>
          </a:p>
          <a:p>
            <a:pPr algn="ctr"/>
            <a:r>
              <a:rPr lang="pt-BR" i="0" dirty="0"/>
              <a:t>                                          ou produtos</a:t>
            </a:r>
          </a:p>
          <a:p>
            <a:pPr algn="ctr"/>
            <a:r>
              <a:rPr lang="pt-BR" i="0" dirty="0"/>
              <a:t>                  </a:t>
            </a:r>
          </a:p>
          <a:p>
            <a:pPr algn="ctr"/>
            <a:endParaRPr lang="pt-BR" i="0" dirty="0"/>
          </a:p>
          <a:p>
            <a:pPr algn="ctr"/>
            <a:endParaRPr lang="pt-BR" i="0" dirty="0"/>
          </a:p>
        </p:txBody>
      </p:sp>
      <p:sp>
        <p:nvSpPr>
          <p:cNvPr id="14339" name="Oval 3"/>
          <p:cNvSpPr>
            <a:spLocks noChangeArrowheads="1"/>
          </p:cNvSpPr>
          <p:nvPr/>
        </p:nvSpPr>
        <p:spPr bwMode="auto">
          <a:xfrm>
            <a:off x="1908175" y="3213100"/>
            <a:ext cx="1655763" cy="1655763"/>
          </a:xfrm>
          <a:prstGeom prst="ellipse">
            <a:avLst/>
          </a:prstGeom>
          <a:solidFill>
            <a:schemeClr val="bg2">
              <a:lumMod val="25000"/>
            </a:schemeClr>
          </a:solidFill>
          <a:ln w="9525">
            <a:solidFill>
              <a:schemeClr val="tx1"/>
            </a:solidFill>
            <a:round/>
            <a:headEnd/>
            <a:tailEnd/>
          </a:ln>
        </p:spPr>
        <p:txBody>
          <a:bodyPr wrap="none" anchor="ctr"/>
          <a:lstStyle/>
          <a:p>
            <a:pPr algn="ctr">
              <a:defRPr/>
            </a:pPr>
            <a:endParaRPr lang="pt-BR" i="0" dirty="0"/>
          </a:p>
          <a:p>
            <a:pPr algn="ctr">
              <a:defRPr/>
            </a:pPr>
            <a:endParaRPr lang="pt-BR" i="0" dirty="0"/>
          </a:p>
          <a:p>
            <a:pPr algn="ctr">
              <a:defRPr/>
            </a:pPr>
            <a:endParaRPr lang="pt-BR" i="0" dirty="0"/>
          </a:p>
          <a:p>
            <a:pPr algn="ctr">
              <a:defRPr/>
            </a:pPr>
            <a:endParaRPr lang="pt-BR" i="0" dirty="0"/>
          </a:p>
          <a:p>
            <a:pPr algn="ctr">
              <a:defRPr/>
            </a:pPr>
            <a:r>
              <a:rPr lang="pt-BR" b="1" i="0" dirty="0">
                <a:solidFill>
                  <a:schemeClr val="bg1"/>
                </a:solidFill>
              </a:rPr>
              <a:t>Relações</a:t>
            </a:r>
          </a:p>
          <a:p>
            <a:pPr algn="ctr">
              <a:defRPr/>
            </a:pPr>
            <a:r>
              <a:rPr lang="pt-BR" b="1" i="0" dirty="0">
                <a:solidFill>
                  <a:schemeClr val="bg1"/>
                </a:solidFill>
              </a:rPr>
              <a:t>Públicas</a:t>
            </a:r>
          </a:p>
          <a:p>
            <a:pPr algn="ctr">
              <a:defRPr/>
            </a:pPr>
            <a:endParaRPr lang="pt-BR" b="1" i="0" dirty="0"/>
          </a:p>
          <a:p>
            <a:pPr algn="ctr">
              <a:defRPr/>
            </a:pPr>
            <a:endParaRPr lang="pt-BR" i="0" dirty="0"/>
          </a:p>
          <a:p>
            <a:pPr algn="ctr">
              <a:defRPr/>
            </a:pPr>
            <a:r>
              <a:rPr lang="pt-BR" i="0" dirty="0"/>
              <a:t>Imagem Pessoal </a:t>
            </a:r>
            <a:br>
              <a:rPr lang="pt-BR" i="0" dirty="0"/>
            </a:br>
            <a:r>
              <a:rPr lang="pt-BR" i="0" dirty="0"/>
              <a:t>ou Institucional</a:t>
            </a:r>
          </a:p>
        </p:txBody>
      </p:sp>
      <p:sp>
        <p:nvSpPr>
          <p:cNvPr id="14340" name="Oval 4"/>
          <p:cNvSpPr>
            <a:spLocks noChangeArrowheads="1"/>
          </p:cNvSpPr>
          <p:nvPr/>
        </p:nvSpPr>
        <p:spPr bwMode="auto">
          <a:xfrm>
            <a:off x="4859338" y="3141663"/>
            <a:ext cx="1655762" cy="1512887"/>
          </a:xfrm>
          <a:prstGeom prst="ellipse">
            <a:avLst/>
          </a:prstGeom>
          <a:solidFill>
            <a:schemeClr val="bg1">
              <a:lumMod val="65000"/>
            </a:schemeClr>
          </a:solidFill>
          <a:ln w="9525">
            <a:solidFill>
              <a:schemeClr val="tx1"/>
            </a:solidFill>
            <a:round/>
            <a:headEnd/>
            <a:tailEnd/>
          </a:ln>
        </p:spPr>
        <p:txBody>
          <a:bodyPr wrap="none" anchor="ctr"/>
          <a:lstStyle/>
          <a:p>
            <a:pPr algn="ctr">
              <a:defRPr/>
            </a:pPr>
            <a:r>
              <a:rPr lang="pt-BR" b="1" i="0" dirty="0"/>
              <a:t>Publicidade</a:t>
            </a:r>
          </a:p>
          <a:p>
            <a:pPr algn="ctr">
              <a:defRPr/>
            </a:pPr>
            <a:r>
              <a:rPr lang="pt-BR" b="1" i="0" dirty="0"/>
              <a:t>e</a:t>
            </a:r>
          </a:p>
          <a:p>
            <a:pPr algn="ctr">
              <a:defRPr/>
            </a:pPr>
            <a:r>
              <a:rPr lang="pt-BR" b="1" i="0" dirty="0"/>
              <a:t>Propaganda</a:t>
            </a:r>
          </a:p>
        </p:txBody>
      </p:sp>
      <p:sp>
        <p:nvSpPr>
          <p:cNvPr id="19461" name="Oval 5"/>
          <p:cNvSpPr>
            <a:spLocks noChangeArrowheads="1"/>
          </p:cNvSpPr>
          <p:nvPr/>
        </p:nvSpPr>
        <p:spPr bwMode="auto">
          <a:xfrm>
            <a:off x="3492500" y="1125538"/>
            <a:ext cx="1655763" cy="1511300"/>
          </a:xfrm>
          <a:prstGeom prst="ellipse">
            <a:avLst/>
          </a:prstGeom>
          <a:solidFill>
            <a:schemeClr val="tx2"/>
          </a:solidFill>
          <a:ln w="9525">
            <a:solidFill>
              <a:schemeClr val="tx1"/>
            </a:solidFill>
            <a:round/>
            <a:headEnd/>
            <a:tailEnd/>
          </a:ln>
        </p:spPr>
        <p:txBody>
          <a:bodyPr wrap="none" anchor="ctr"/>
          <a:lstStyle/>
          <a:p>
            <a:pPr algn="ctr"/>
            <a:r>
              <a:rPr lang="pt-BR" b="1" i="0">
                <a:solidFill>
                  <a:schemeClr val="bg1"/>
                </a:solidFill>
              </a:rPr>
              <a:t>Assessoria</a:t>
            </a:r>
          </a:p>
          <a:p>
            <a:pPr algn="ctr"/>
            <a:r>
              <a:rPr lang="pt-BR" b="1" i="0">
                <a:solidFill>
                  <a:schemeClr val="bg1"/>
                </a:solidFill>
              </a:rPr>
              <a:t>de</a:t>
            </a:r>
          </a:p>
          <a:p>
            <a:pPr algn="ctr"/>
            <a:r>
              <a:rPr lang="pt-BR" b="1" i="0">
                <a:solidFill>
                  <a:schemeClr val="bg1"/>
                </a:solidFill>
              </a:rPr>
              <a:t>Imprensa</a:t>
            </a:r>
          </a:p>
        </p:txBody>
      </p:sp>
    </p:spTree>
    <p:extLst>
      <p:ext uri="{BB962C8B-B14F-4D97-AF65-F5344CB8AC3E}">
        <p14:creationId xmlns:p14="http://schemas.microsoft.com/office/powerpoint/2010/main" xmlns="" val="106159936"/>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idx="1"/>
          </p:nvPr>
        </p:nvSpPr>
        <p:spPr/>
        <p:txBody>
          <a:bodyPr/>
          <a:lstStyle/>
          <a:p>
            <a:pPr marL="571500" indent="-571500"/>
            <a:r>
              <a:rPr lang="pt-BR" sz="2000" b="1" smtClean="0"/>
              <a:t>Análise</a:t>
            </a:r>
            <a:r>
              <a:rPr lang="pt-BR" sz="2000" smtClean="0"/>
              <a:t>: etapa em que o assessor de imprensa conhece a instituição/assessorado, seus públicos e o contexto em que esta/este se insere. Aqui também são identificadas as falhas e os problemas de comunicação.</a:t>
            </a:r>
          </a:p>
          <a:p>
            <a:pPr marL="571500" indent="-571500"/>
            <a:r>
              <a:rPr lang="pt-BR" sz="2000" b="1" smtClean="0"/>
              <a:t>Adaptação</a:t>
            </a:r>
            <a:r>
              <a:rPr lang="pt-BR" sz="2000" smtClean="0"/>
              <a:t>: Ajuste da realidade detectada à projeção de ações necessárias. Aqui são definidas tanto as políticas quanto os planos.</a:t>
            </a:r>
          </a:p>
          <a:p>
            <a:pPr marL="571500" indent="-571500"/>
            <a:r>
              <a:rPr lang="pt-BR" sz="2000" b="1" smtClean="0"/>
              <a:t>Ativação</a:t>
            </a:r>
            <a:r>
              <a:rPr lang="pt-BR" sz="2000" smtClean="0"/>
              <a:t>: colocação dos planos em prática, seguindo as determinações estipuladas.</a:t>
            </a:r>
          </a:p>
          <a:p>
            <a:pPr marL="571500" indent="-571500"/>
            <a:r>
              <a:rPr lang="pt-BR" sz="2000" b="1" smtClean="0"/>
              <a:t>Avaliação</a:t>
            </a:r>
            <a:r>
              <a:rPr lang="pt-BR" sz="2000" smtClean="0"/>
              <a:t>:estuda os resultados dos planos e estratégias para verificar se foram adequados. Conclusões levam à nova análise, reiniciando o processo.</a:t>
            </a:r>
          </a:p>
          <a:p>
            <a:pPr marL="571500" indent="-571500">
              <a:buFont typeface="Wingdings" pitchFamily="2" charset="2"/>
              <a:buNone/>
            </a:pPr>
            <a:r>
              <a:rPr lang="pt-BR" sz="2200" b="1" smtClean="0">
                <a:solidFill>
                  <a:schemeClr val="accent2"/>
                </a:solidFill>
              </a:rPr>
              <a:t>PROCESSO DINÂMICO, PERMANENTE E INTEGRADO</a:t>
            </a:r>
          </a:p>
        </p:txBody>
      </p:sp>
      <p:sp>
        <p:nvSpPr>
          <p:cNvPr id="93186" name="Rectangle 2"/>
          <p:cNvSpPr>
            <a:spLocks noGrp="1" noChangeArrowheads="1"/>
          </p:cNvSpPr>
          <p:nvPr>
            <p:ph type="title"/>
          </p:nvPr>
        </p:nvSpPr>
        <p:spPr/>
        <p:txBody>
          <a:bodyPr/>
          <a:lstStyle/>
          <a:p>
            <a:pPr fontAlgn="auto">
              <a:spcAft>
                <a:spcPts val="0"/>
              </a:spcAft>
              <a:defRPr/>
            </a:pPr>
            <a:r>
              <a:rPr lang="pt-BR" smtClean="0"/>
              <a:t>Etapas do planejamento</a:t>
            </a:r>
          </a:p>
        </p:txBody>
      </p:sp>
    </p:spTree>
    <p:extLst>
      <p:ext uri="{BB962C8B-B14F-4D97-AF65-F5344CB8AC3E}">
        <p14:creationId xmlns:p14="http://schemas.microsoft.com/office/powerpoint/2010/main" xmlns="" val="200841454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idx="1"/>
          </p:nvPr>
        </p:nvSpPr>
        <p:spPr/>
        <p:txBody>
          <a:bodyPr/>
          <a:lstStyle/>
          <a:p>
            <a:r>
              <a:rPr lang="pt-BR" sz="2600" smtClean="0"/>
              <a:t>Instrumento para facilitar a avaliação constante e o controle do processo informativo.</a:t>
            </a:r>
          </a:p>
          <a:p>
            <a:r>
              <a:rPr lang="pt-BR" sz="2600" smtClean="0"/>
              <a:t>Consiste na relação completa e detalhada de providências e ações a serem tomadas periodicamente para acompanhamento das atividades do assessorado.</a:t>
            </a:r>
          </a:p>
        </p:txBody>
      </p:sp>
      <p:sp>
        <p:nvSpPr>
          <p:cNvPr id="94210" name="Rectangle 2"/>
          <p:cNvSpPr>
            <a:spLocks noGrp="1" noChangeArrowheads="1"/>
          </p:cNvSpPr>
          <p:nvPr>
            <p:ph type="title"/>
          </p:nvPr>
        </p:nvSpPr>
        <p:spPr/>
        <p:txBody>
          <a:bodyPr/>
          <a:lstStyle/>
          <a:p>
            <a:pPr fontAlgn="auto">
              <a:spcAft>
                <a:spcPts val="0"/>
              </a:spcAft>
              <a:defRPr/>
            </a:pPr>
            <a:r>
              <a:rPr lang="pt-BR" smtClean="0"/>
              <a:t>O check-list</a:t>
            </a:r>
          </a:p>
        </p:txBody>
      </p:sp>
    </p:spTree>
    <p:extLst>
      <p:ext uri="{BB962C8B-B14F-4D97-AF65-F5344CB8AC3E}">
        <p14:creationId xmlns:p14="http://schemas.microsoft.com/office/powerpoint/2010/main" xmlns="" val="118079959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idx="1"/>
          </p:nvPr>
        </p:nvSpPr>
        <p:spPr/>
        <p:txBody>
          <a:bodyPr/>
          <a:lstStyle/>
          <a:p>
            <a:pPr>
              <a:lnSpc>
                <a:spcPct val="80000"/>
              </a:lnSpc>
            </a:pPr>
            <a:r>
              <a:rPr lang="pt-BR" sz="2100" smtClean="0"/>
              <a:t>Leitura de jornais, revistas e publicações dirigidas</a:t>
            </a:r>
          </a:p>
          <a:p>
            <a:pPr>
              <a:lnSpc>
                <a:spcPct val="80000"/>
              </a:lnSpc>
            </a:pPr>
            <a:r>
              <a:rPr lang="pt-BR" sz="2100" smtClean="0"/>
              <a:t>Escuta de rádio e televisão</a:t>
            </a:r>
          </a:p>
          <a:p>
            <a:pPr>
              <a:lnSpc>
                <a:spcPct val="80000"/>
              </a:lnSpc>
            </a:pPr>
            <a:r>
              <a:rPr lang="pt-BR" sz="2100" smtClean="0"/>
              <a:t>Notícias veiculadas podem gerar:</a:t>
            </a:r>
          </a:p>
          <a:p>
            <a:pPr lvl="1">
              <a:lnSpc>
                <a:spcPct val="80000"/>
              </a:lnSpc>
            </a:pPr>
            <a:r>
              <a:rPr lang="pt-BR" sz="2000" smtClean="0"/>
              <a:t>Pauta</a:t>
            </a:r>
          </a:p>
          <a:p>
            <a:pPr lvl="1">
              <a:lnSpc>
                <a:spcPct val="80000"/>
              </a:lnSpc>
            </a:pPr>
            <a:r>
              <a:rPr lang="pt-BR" sz="2000" smtClean="0"/>
              <a:t>Release de opinião</a:t>
            </a:r>
          </a:p>
          <a:p>
            <a:pPr lvl="1">
              <a:lnSpc>
                <a:spcPct val="80000"/>
              </a:lnSpc>
            </a:pPr>
            <a:r>
              <a:rPr lang="pt-BR" sz="2000" smtClean="0"/>
              <a:t>Nota oficial</a:t>
            </a:r>
          </a:p>
          <a:p>
            <a:pPr lvl="1">
              <a:lnSpc>
                <a:spcPct val="80000"/>
              </a:lnSpc>
            </a:pPr>
            <a:r>
              <a:rPr lang="pt-BR" sz="2000" smtClean="0"/>
              <a:t>Comunicado</a:t>
            </a:r>
          </a:p>
          <a:p>
            <a:pPr lvl="1">
              <a:lnSpc>
                <a:spcPct val="80000"/>
              </a:lnSpc>
            </a:pPr>
            <a:r>
              <a:rPr lang="pt-BR" sz="2000" smtClean="0"/>
              <a:t>Nota para agenda</a:t>
            </a:r>
          </a:p>
          <a:p>
            <a:pPr lvl="1">
              <a:lnSpc>
                <a:spcPct val="80000"/>
              </a:lnSpc>
            </a:pPr>
            <a:r>
              <a:rPr lang="pt-BR" sz="2000" smtClean="0"/>
              <a:t>Entrevistas em rádio e televisão</a:t>
            </a:r>
          </a:p>
          <a:p>
            <a:pPr lvl="1">
              <a:lnSpc>
                <a:spcPct val="80000"/>
              </a:lnSpc>
            </a:pPr>
            <a:r>
              <a:rPr lang="pt-BR" sz="2000" smtClean="0"/>
              <a:t>Evento especial</a:t>
            </a:r>
          </a:p>
          <a:p>
            <a:pPr lvl="1">
              <a:lnSpc>
                <a:spcPct val="80000"/>
              </a:lnSpc>
            </a:pPr>
            <a:r>
              <a:rPr lang="pt-BR" sz="2000" smtClean="0"/>
              <a:t>Informações para públicos específicos</a:t>
            </a:r>
          </a:p>
          <a:p>
            <a:pPr>
              <a:lnSpc>
                <a:spcPct val="80000"/>
              </a:lnSpc>
            </a:pPr>
            <a:r>
              <a:rPr lang="pt-BR" sz="2100" smtClean="0"/>
              <a:t>Atualização dos relatórios de atendimento</a:t>
            </a:r>
          </a:p>
          <a:p>
            <a:pPr>
              <a:lnSpc>
                <a:spcPct val="80000"/>
              </a:lnSpc>
            </a:pPr>
            <a:r>
              <a:rPr lang="pt-BR" sz="2100" smtClean="0"/>
              <a:t>Agenda do dia </a:t>
            </a:r>
          </a:p>
        </p:txBody>
      </p:sp>
      <p:sp>
        <p:nvSpPr>
          <p:cNvPr id="95234" name="Rectangle 2"/>
          <p:cNvSpPr>
            <a:spLocks noGrp="1" noChangeArrowheads="1"/>
          </p:cNvSpPr>
          <p:nvPr>
            <p:ph type="title"/>
          </p:nvPr>
        </p:nvSpPr>
        <p:spPr/>
        <p:txBody>
          <a:bodyPr/>
          <a:lstStyle/>
          <a:p>
            <a:pPr fontAlgn="auto">
              <a:spcAft>
                <a:spcPts val="0"/>
              </a:spcAft>
              <a:defRPr/>
            </a:pPr>
            <a:r>
              <a:rPr lang="pt-BR" smtClean="0"/>
              <a:t>Check-list diário</a:t>
            </a:r>
          </a:p>
        </p:txBody>
      </p:sp>
    </p:spTree>
    <p:extLst>
      <p:ext uri="{BB962C8B-B14F-4D97-AF65-F5344CB8AC3E}">
        <p14:creationId xmlns:p14="http://schemas.microsoft.com/office/powerpoint/2010/main" xmlns="" val="189810346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idx="1"/>
          </p:nvPr>
        </p:nvSpPr>
        <p:spPr>
          <a:xfrm>
            <a:off x="457200" y="1340768"/>
            <a:ext cx="8229600" cy="4805362"/>
          </a:xfrm>
        </p:spPr>
        <p:txBody>
          <a:bodyPr/>
          <a:lstStyle/>
          <a:p>
            <a:r>
              <a:rPr lang="pt-BR" sz="2200" smtClean="0"/>
              <a:t>Verificar</a:t>
            </a:r>
            <a:r>
              <a:rPr lang="pt-BR" sz="2600" smtClean="0"/>
              <a:t>:</a:t>
            </a:r>
          </a:p>
          <a:p>
            <a:pPr lvl="1"/>
            <a:r>
              <a:rPr lang="pt-BR" sz="1800" smtClean="0"/>
              <a:t>Agenda para a semana</a:t>
            </a:r>
          </a:p>
          <a:p>
            <a:pPr lvl="1"/>
            <a:r>
              <a:rPr lang="pt-BR" sz="1800" smtClean="0"/>
              <a:t>Que pautas podem ser realizadas para os diversos veículos?</a:t>
            </a:r>
          </a:p>
          <a:p>
            <a:pPr lvl="1"/>
            <a:r>
              <a:rPr lang="pt-BR" sz="1800" smtClean="0"/>
              <a:t>O assessorado poderá ser fonte de alguma matéria pautada pela imprensa?</a:t>
            </a:r>
          </a:p>
          <a:p>
            <a:pPr lvl="1"/>
            <a:r>
              <a:rPr lang="pt-BR" sz="1800" smtClean="0"/>
              <a:t>Que assuntos do assessorado podem render entrevistas em rádio ou televisão</a:t>
            </a:r>
          </a:p>
          <a:p>
            <a:pPr lvl="1"/>
            <a:r>
              <a:rPr lang="pt-BR" sz="1800" smtClean="0"/>
              <a:t>Que assuntos relacionados ao assessorado podem render notas especiais para colunistas?</a:t>
            </a:r>
          </a:p>
          <a:p>
            <a:r>
              <a:rPr lang="pt-BR" sz="2000" smtClean="0"/>
              <a:t>Estabelecer:</a:t>
            </a:r>
          </a:p>
          <a:p>
            <a:pPr lvl="1"/>
            <a:r>
              <a:rPr lang="pt-BR" sz="1800" smtClean="0"/>
              <a:t>Cronograma com novas atividades que serão postas em execução</a:t>
            </a:r>
          </a:p>
          <a:p>
            <a:r>
              <a:rPr lang="pt-BR" sz="2000" smtClean="0"/>
              <a:t>Marcar:</a:t>
            </a:r>
          </a:p>
          <a:p>
            <a:pPr lvl="1"/>
            <a:r>
              <a:rPr lang="pt-BR" sz="1800" smtClean="0"/>
              <a:t>Reuniões com o assessorado (para discussão, pauta, elaboração de matérias, avaliação de resultados)</a:t>
            </a:r>
          </a:p>
        </p:txBody>
      </p:sp>
      <p:sp>
        <p:nvSpPr>
          <p:cNvPr id="96258" name="Rectangle 2"/>
          <p:cNvSpPr>
            <a:spLocks noGrp="1" noChangeArrowheads="1"/>
          </p:cNvSpPr>
          <p:nvPr>
            <p:ph type="title"/>
          </p:nvPr>
        </p:nvSpPr>
        <p:spPr/>
        <p:txBody>
          <a:bodyPr/>
          <a:lstStyle/>
          <a:p>
            <a:pPr fontAlgn="auto">
              <a:spcAft>
                <a:spcPts val="0"/>
              </a:spcAft>
              <a:defRPr/>
            </a:pPr>
            <a:r>
              <a:rPr lang="pt-BR" smtClean="0"/>
              <a:t>Check-list semanal</a:t>
            </a:r>
          </a:p>
        </p:txBody>
      </p:sp>
    </p:spTree>
    <p:extLst>
      <p:ext uri="{BB962C8B-B14F-4D97-AF65-F5344CB8AC3E}">
        <p14:creationId xmlns:p14="http://schemas.microsoft.com/office/powerpoint/2010/main" xmlns="" val="16819496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p:txBody>
          <a:bodyPr>
            <a:normAutofit/>
          </a:bodyPr>
          <a:lstStyle/>
          <a:p>
            <a:pPr marL="365760" indent="-256032" fontAlgn="auto">
              <a:lnSpc>
                <a:spcPct val="90000"/>
              </a:lnSpc>
              <a:spcAft>
                <a:spcPts val="0"/>
              </a:spcAft>
              <a:buFont typeface="Wingdings 3"/>
              <a:buChar char=""/>
              <a:defRPr/>
            </a:pPr>
            <a:r>
              <a:rPr lang="pt-BR" sz="2100" smtClean="0"/>
              <a:t>Verificar</a:t>
            </a:r>
            <a:r>
              <a:rPr lang="pt-BR" sz="2500" smtClean="0"/>
              <a:t>:</a:t>
            </a:r>
          </a:p>
          <a:p>
            <a:pPr marL="621792" lvl="1" fontAlgn="auto">
              <a:lnSpc>
                <a:spcPct val="90000"/>
              </a:lnSpc>
              <a:spcBef>
                <a:spcPts val="324"/>
              </a:spcBef>
              <a:spcAft>
                <a:spcPts val="0"/>
              </a:spcAft>
              <a:buFont typeface="Verdana"/>
              <a:buChar char="◦"/>
              <a:defRPr/>
            </a:pPr>
            <a:r>
              <a:rPr lang="pt-BR" sz="1800" smtClean="0"/>
              <a:t>Relações de jornalistas (mailing)</a:t>
            </a:r>
          </a:p>
          <a:p>
            <a:pPr marL="621792" lvl="1" fontAlgn="auto">
              <a:lnSpc>
                <a:spcPct val="90000"/>
              </a:lnSpc>
              <a:spcBef>
                <a:spcPts val="324"/>
              </a:spcBef>
              <a:spcAft>
                <a:spcPts val="0"/>
              </a:spcAft>
              <a:buFont typeface="Verdana"/>
              <a:buChar char="◦"/>
              <a:defRPr/>
            </a:pPr>
            <a:r>
              <a:rPr lang="pt-BR" sz="1800" smtClean="0"/>
              <a:t>Calendário de eventos e datas comemorativas do próximo mês</a:t>
            </a:r>
          </a:p>
          <a:p>
            <a:pPr marL="621792" lvl="1" fontAlgn="auto">
              <a:lnSpc>
                <a:spcPct val="90000"/>
              </a:lnSpc>
              <a:spcBef>
                <a:spcPts val="324"/>
              </a:spcBef>
              <a:spcAft>
                <a:spcPts val="0"/>
              </a:spcAft>
              <a:buFont typeface="Verdana"/>
              <a:buChar char="◦"/>
              <a:defRPr/>
            </a:pPr>
            <a:r>
              <a:rPr lang="pt-BR" sz="1800" smtClean="0"/>
              <a:t>Atividades realizadas atingiram os objetivos propostos?</a:t>
            </a:r>
          </a:p>
          <a:p>
            <a:pPr marL="365760" indent="-256032" fontAlgn="auto">
              <a:lnSpc>
                <a:spcPct val="90000"/>
              </a:lnSpc>
              <a:spcAft>
                <a:spcPts val="0"/>
              </a:spcAft>
              <a:buFont typeface="Wingdings 3"/>
              <a:buChar char=""/>
              <a:defRPr/>
            </a:pPr>
            <a:r>
              <a:rPr lang="pt-BR" sz="2100" smtClean="0"/>
              <a:t>O que pode ser produzido? (pautas, releases, notas, artigos, espaços em programas de rádio e TV)</a:t>
            </a:r>
          </a:p>
          <a:p>
            <a:pPr marL="365760" indent="-256032" fontAlgn="auto">
              <a:lnSpc>
                <a:spcPct val="90000"/>
              </a:lnSpc>
              <a:spcAft>
                <a:spcPts val="0"/>
              </a:spcAft>
              <a:buFont typeface="Wingdings 3"/>
              <a:buChar char=""/>
              <a:defRPr/>
            </a:pPr>
            <a:r>
              <a:rPr lang="pt-BR" sz="2100" smtClean="0"/>
              <a:t>Algum assunto merece tratamento especial? (reunião-almoço, coletiva, coquetel, palestras, seminários, debates, outros)</a:t>
            </a:r>
          </a:p>
          <a:p>
            <a:pPr marL="365760" indent="-256032" fontAlgn="auto">
              <a:lnSpc>
                <a:spcPct val="90000"/>
              </a:lnSpc>
              <a:spcAft>
                <a:spcPts val="0"/>
              </a:spcAft>
              <a:buFont typeface="Wingdings 3"/>
              <a:buChar char=""/>
              <a:defRPr/>
            </a:pPr>
            <a:r>
              <a:rPr lang="pt-BR" sz="2100" smtClean="0"/>
              <a:t>Algum assunto pode ser programado como tema de palestra em eventos de associações, sindicatos ou outras entidades?</a:t>
            </a:r>
          </a:p>
          <a:p>
            <a:pPr marL="365760" indent="-256032" fontAlgn="auto">
              <a:lnSpc>
                <a:spcPct val="90000"/>
              </a:lnSpc>
              <a:spcAft>
                <a:spcPts val="0"/>
              </a:spcAft>
              <a:buFont typeface="Wingdings 3"/>
              <a:buChar char=""/>
              <a:defRPr/>
            </a:pPr>
            <a:r>
              <a:rPr lang="pt-BR" sz="2100" smtClean="0"/>
              <a:t>Definir</a:t>
            </a:r>
            <a:r>
              <a:rPr lang="pt-BR" sz="2500" smtClean="0"/>
              <a:t>:</a:t>
            </a:r>
          </a:p>
          <a:p>
            <a:pPr marL="621792" lvl="1" fontAlgn="auto">
              <a:lnSpc>
                <a:spcPct val="90000"/>
              </a:lnSpc>
              <a:spcBef>
                <a:spcPts val="324"/>
              </a:spcBef>
              <a:spcAft>
                <a:spcPts val="0"/>
              </a:spcAft>
              <a:buFont typeface="Verdana"/>
              <a:buChar char="◦"/>
              <a:defRPr/>
            </a:pPr>
            <a:r>
              <a:rPr lang="pt-BR" sz="1800" smtClean="0"/>
              <a:t>Objetivos para o próximo mês</a:t>
            </a:r>
          </a:p>
          <a:p>
            <a:pPr marL="621792" lvl="1" fontAlgn="auto">
              <a:lnSpc>
                <a:spcPct val="90000"/>
              </a:lnSpc>
              <a:spcBef>
                <a:spcPts val="324"/>
              </a:spcBef>
              <a:spcAft>
                <a:spcPts val="0"/>
              </a:spcAft>
              <a:buFont typeface="Verdana"/>
              <a:buChar char="◦"/>
              <a:defRPr/>
            </a:pPr>
            <a:r>
              <a:rPr lang="pt-BR" sz="1800" smtClean="0"/>
              <a:t>Cronograma básico mensal</a:t>
            </a:r>
          </a:p>
        </p:txBody>
      </p:sp>
      <p:sp>
        <p:nvSpPr>
          <p:cNvPr id="97282" name="Rectangle 2"/>
          <p:cNvSpPr>
            <a:spLocks noGrp="1" noChangeArrowheads="1"/>
          </p:cNvSpPr>
          <p:nvPr>
            <p:ph type="title"/>
          </p:nvPr>
        </p:nvSpPr>
        <p:spPr/>
        <p:txBody>
          <a:bodyPr/>
          <a:lstStyle/>
          <a:p>
            <a:pPr fontAlgn="auto">
              <a:spcAft>
                <a:spcPts val="0"/>
              </a:spcAft>
              <a:defRPr/>
            </a:pPr>
            <a:r>
              <a:rPr lang="pt-BR" smtClean="0"/>
              <a:t>Check-list mensal</a:t>
            </a:r>
          </a:p>
        </p:txBody>
      </p:sp>
    </p:spTree>
    <p:extLst>
      <p:ext uri="{BB962C8B-B14F-4D97-AF65-F5344CB8AC3E}">
        <p14:creationId xmlns:p14="http://schemas.microsoft.com/office/powerpoint/2010/main" xmlns="" val="68962724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p:txBody>
          <a:bodyPr>
            <a:normAutofit/>
          </a:bodyPr>
          <a:lstStyle/>
          <a:p>
            <a:pPr marL="365760" indent="-256032" fontAlgn="auto">
              <a:lnSpc>
                <a:spcPct val="80000"/>
              </a:lnSpc>
              <a:spcAft>
                <a:spcPts val="0"/>
              </a:spcAft>
              <a:buFont typeface="Wingdings 3"/>
              <a:buChar char=""/>
              <a:defRPr/>
            </a:pPr>
            <a:r>
              <a:rPr lang="pt-BR" sz="2200" b="1" smtClean="0"/>
              <a:t>Apresentação</a:t>
            </a:r>
            <a:r>
              <a:rPr lang="pt-BR" sz="2200" smtClean="0"/>
              <a:t>: resumo sucinto do trabalho proposto, no qual são expostos os parâmetros básicos para sua realização.</a:t>
            </a:r>
          </a:p>
          <a:p>
            <a:pPr marL="365760" indent="-256032" fontAlgn="auto">
              <a:lnSpc>
                <a:spcPct val="80000"/>
              </a:lnSpc>
              <a:spcAft>
                <a:spcPts val="0"/>
              </a:spcAft>
              <a:buFont typeface="Wingdings" pitchFamily="2" charset="2"/>
              <a:buNone/>
              <a:defRPr/>
            </a:pPr>
            <a:endParaRPr lang="pt-BR" sz="2200" smtClean="0"/>
          </a:p>
          <a:p>
            <a:pPr marL="365760" indent="-256032" fontAlgn="auto">
              <a:lnSpc>
                <a:spcPct val="80000"/>
              </a:lnSpc>
              <a:spcAft>
                <a:spcPts val="0"/>
              </a:spcAft>
              <a:buFont typeface="Wingdings 3"/>
              <a:buChar char=""/>
              <a:defRPr/>
            </a:pPr>
            <a:r>
              <a:rPr lang="pt-BR" sz="2200" b="1" smtClean="0"/>
              <a:t>Objetivos</a:t>
            </a:r>
            <a:r>
              <a:rPr lang="pt-BR" sz="2200" smtClean="0"/>
              <a:t>: mostra o que se pretende atingir com a atividade realizada.</a:t>
            </a:r>
          </a:p>
          <a:p>
            <a:pPr marL="365760" indent="-256032" fontAlgn="auto">
              <a:lnSpc>
                <a:spcPct val="80000"/>
              </a:lnSpc>
              <a:spcAft>
                <a:spcPts val="0"/>
              </a:spcAft>
              <a:buFont typeface="Wingdings" pitchFamily="2" charset="2"/>
              <a:buNone/>
              <a:defRPr/>
            </a:pPr>
            <a:endParaRPr lang="pt-BR" sz="2200" smtClean="0"/>
          </a:p>
          <a:p>
            <a:pPr marL="365760" indent="-256032" fontAlgn="auto">
              <a:lnSpc>
                <a:spcPct val="80000"/>
              </a:lnSpc>
              <a:spcAft>
                <a:spcPts val="0"/>
              </a:spcAft>
              <a:buFont typeface="Wingdings 3"/>
              <a:buChar char=""/>
              <a:defRPr/>
            </a:pPr>
            <a:r>
              <a:rPr lang="pt-BR" sz="2200" b="1" smtClean="0"/>
              <a:t>Atividades</a:t>
            </a:r>
            <a:r>
              <a:rPr lang="pt-BR" sz="2200" smtClean="0"/>
              <a:t>: preferencialmente, o trabalho proposto deve ser apresentado na forma de módulos, facilitando a compreensão do assessorado e, também, as negociações com ele.</a:t>
            </a:r>
          </a:p>
          <a:p>
            <a:pPr marL="365760" indent="-256032" fontAlgn="auto">
              <a:lnSpc>
                <a:spcPct val="80000"/>
              </a:lnSpc>
              <a:spcAft>
                <a:spcPts val="0"/>
              </a:spcAft>
              <a:buFont typeface="Wingdings" pitchFamily="2" charset="2"/>
              <a:buNone/>
              <a:defRPr/>
            </a:pPr>
            <a:endParaRPr lang="pt-BR" sz="2200" smtClean="0"/>
          </a:p>
          <a:p>
            <a:pPr marL="365760" indent="-256032" fontAlgn="auto">
              <a:lnSpc>
                <a:spcPct val="80000"/>
              </a:lnSpc>
              <a:spcAft>
                <a:spcPts val="0"/>
              </a:spcAft>
              <a:buFont typeface="Wingdings 3"/>
              <a:buChar char=""/>
              <a:defRPr/>
            </a:pPr>
            <a:r>
              <a:rPr lang="pt-BR" sz="2200" b="1" smtClean="0"/>
              <a:t>Responsabilidades</a:t>
            </a:r>
            <a:r>
              <a:rPr lang="pt-BR" sz="2200" smtClean="0"/>
              <a:t>: parte do plano que vai definir as competências de cada um.</a:t>
            </a:r>
          </a:p>
          <a:p>
            <a:pPr marL="365760" indent="-256032" fontAlgn="auto">
              <a:lnSpc>
                <a:spcPct val="80000"/>
              </a:lnSpc>
              <a:spcAft>
                <a:spcPts val="0"/>
              </a:spcAft>
              <a:buFont typeface="Wingdings" pitchFamily="2" charset="2"/>
              <a:buNone/>
              <a:defRPr/>
            </a:pPr>
            <a:endParaRPr lang="pt-BR" sz="2200" smtClean="0"/>
          </a:p>
          <a:p>
            <a:pPr marL="365760" indent="-256032" fontAlgn="auto">
              <a:lnSpc>
                <a:spcPct val="80000"/>
              </a:lnSpc>
              <a:spcAft>
                <a:spcPts val="0"/>
              </a:spcAft>
              <a:buFont typeface="Wingdings 3"/>
              <a:buChar char=""/>
              <a:defRPr/>
            </a:pPr>
            <a:r>
              <a:rPr lang="pt-BR" sz="2200" b="1" smtClean="0"/>
              <a:t>Custos</a:t>
            </a:r>
            <a:r>
              <a:rPr lang="pt-BR" sz="2200" smtClean="0"/>
              <a:t>: investimentos a serem realizados.</a:t>
            </a:r>
          </a:p>
        </p:txBody>
      </p:sp>
      <p:sp>
        <p:nvSpPr>
          <p:cNvPr id="98306" name="Rectangle 2"/>
          <p:cNvSpPr>
            <a:spLocks noGrp="1" noChangeArrowheads="1"/>
          </p:cNvSpPr>
          <p:nvPr>
            <p:ph type="title"/>
          </p:nvPr>
        </p:nvSpPr>
        <p:spPr/>
        <p:txBody>
          <a:bodyPr/>
          <a:lstStyle/>
          <a:p>
            <a:pPr fontAlgn="auto">
              <a:spcAft>
                <a:spcPts val="0"/>
              </a:spcAft>
              <a:defRPr/>
            </a:pPr>
            <a:r>
              <a:rPr lang="pt-BR" smtClean="0"/>
              <a:t>Estrutura do plano</a:t>
            </a:r>
          </a:p>
        </p:txBody>
      </p:sp>
    </p:spTree>
    <p:extLst>
      <p:ext uri="{BB962C8B-B14F-4D97-AF65-F5344CB8AC3E}">
        <p14:creationId xmlns:p14="http://schemas.microsoft.com/office/powerpoint/2010/main" xmlns="" val="2341380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539751" y="1557338"/>
            <a:ext cx="7560642" cy="5040312"/>
          </a:xfrm>
        </p:spPr>
        <p:txBody>
          <a:bodyPr>
            <a:normAutofit/>
          </a:bodyPr>
          <a:lstStyle/>
          <a:p>
            <a:pPr marL="365760" indent="-256032" fontAlgn="auto">
              <a:lnSpc>
                <a:spcPct val="80000"/>
              </a:lnSpc>
              <a:spcAft>
                <a:spcPts val="0"/>
              </a:spcAft>
              <a:buFont typeface="Wingdings 3"/>
              <a:buChar char=""/>
              <a:defRPr/>
            </a:pPr>
            <a:r>
              <a:rPr lang="pt-BR" sz="2100" dirty="0" smtClean="0"/>
              <a:t>“Nas sociedades atuais, a informação adquire cada vez mais um valor de troca. Assim, acontecimentos que se crê estarem obedecendo a uma ‘ordem natural dos fatos’ podem ser resultado de artifícios planejados por seus agentes específicos (políticos, empresários, publicitários, assessores, profissionais de marketing e mesmo os próprios jornalistas), a fim de responder a uma demanda da sociedade ou de criá-la. (...) Para evitar a difusão inconsequente de ganchos construídos ou notícias ‘plantadas’, o jornalista deve ser crítico em relação a assessorias de imprensa, </a:t>
            </a:r>
            <a:r>
              <a:rPr lang="pt-BR" sz="2100" dirty="0" err="1" smtClean="0"/>
              <a:t>press</a:t>
            </a:r>
            <a:r>
              <a:rPr lang="pt-BR" sz="2100" dirty="0" smtClean="0"/>
              <a:t> releases, boatos, pronunciamentos oficiais, declarações descontextualizadas, pesquisas de opinião, informações difundidas por grupos, partidos ou organizações e notícias veiculadas por outros meios de comunicação. ” </a:t>
            </a:r>
            <a:r>
              <a:rPr lang="pt-BR" sz="1900" dirty="0" smtClean="0"/>
              <a:t>(Manual da Redação: Folha de </a:t>
            </a:r>
            <a:r>
              <a:rPr lang="pt-BR" sz="1900" dirty="0" err="1" smtClean="0"/>
              <a:t>S.Paulo</a:t>
            </a:r>
            <a:r>
              <a:rPr lang="pt-BR" sz="1900" dirty="0" smtClean="0"/>
              <a:t>, 2001, p.24-25)</a:t>
            </a:r>
          </a:p>
          <a:p>
            <a:pPr marL="365760" indent="-256032" fontAlgn="auto">
              <a:lnSpc>
                <a:spcPct val="80000"/>
              </a:lnSpc>
              <a:spcAft>
                <a:spcPts val="0"/>
              </a:spcAft>
              <a:buFont typeface="Wingdings" pitchFamily="2" charset="2"/>
              <a:buNone/>
              <a:defRPr/>
            </a:pPr>
            <a:endParaRPr lang="pt-BR" sz="1900" dirty="0" smtClean="0"/>
          </a:p>
          <a:p>
            <a:pPr marL="365760" indent="-256032" fontAlgn="auto">
              <a:lnSpc>
                <a:spcPct val="80000"/>
              </a:lnSpc>
              <a:spcAft>
                <a:spcPts val="0"/>
              </a:spcAft>
              <a:buFont typeface="Wingdings 3"/>
              <a:buChar char=""/>
              <a:defRPr/>
            </a:pPr>
            <a:r>
              <a:rPr lang="pt-BR" sz="2100" dirty="0" smtClean="0"/>
              <a:t>“O </a:t>
            </a:r>
            <a:r>
              <a:rPr lang="pt-BR" sz="2100" dirty="0" err="1" smtClean="0"/>
              <a:t>press</a:t>
            </a:r>
            <a:r>
              <a:rPr lang="pt-BR" sz="2100" dirty="0" smtClean="0"/>
              <a:t> release deve ser encarado com precaução. Cabe ao jornalista checar, antes de publicar, as informações que veicula” </a:t>
            </a:r>
            <a:r>
              <a:rPr lang="pt-BR" sz="1900" dirty="0" smtClean="0"/>
              <a:t>(Manual da Redação: Folha de </a:t>
            </a:r>
            <a:r>
              <a:rPr lang="pt-BR" sz="1900" dirty="0" err="1" smtClean="0"/>
              <a:t>S.Paulo</a:t>
            </a:r>
            <a:r>
              <a:rPr lang="pt-BR" sz="1900" dirty="0" smtClean="0"/>
              <a:t>, 2001, p. 41).</a:t>
            </a:r>
          </a:p>
        </p:txBody>
      </p:sp>
      <p:sp>
        <p:nvSpPr>
          <p:cNvPr id="16386" name="Rectangle 2"/>
          <p:cNvSpPr>
            <a:spLocks noGrp="1" noChangeArrowheads="1"/>
          </p:cNvSpPr>
          <p:nvPr>
            <p:ph type="title"/>
          </p:nvPr>
        </p:nvSpPr>
        <p:spPr/>
        <p:txBody>
          <a:bodyPr/>
          <a:lstStyle/>
          <a:p>
            <a:pPr fontAlgn="auto">
              <a:spcAft>
                <a:spcPts val="0"/>
              </a:spcAft>
              <a:defRPr/>
            </a:pPr>
            <a:r>
              <a:rPr lang="pt-BR" smtClean="0"/>
              <a:t>Relações com a imprensa</a:t>
            </a:r>
          </a:p>
        </p:txBody>
      </p:sp>
    </p:spTree>
    <p:extLst>
      <p:ext uri="{BB962C8B-B14F-4D97-AF65-F5344CB8AC3E}">
        <p14:creationId xmlns:p14="http://schemas.microsoft.com/office/powerpoint/2010/main" xmlns="" val="3393242579"/>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Ex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407</TotalTime>
  <Words>7385</Words>
  <Application>Microsoft Office PowerPoint</Application>
  <PresentationFormat>Apresentação na tela (4:3)</PresentationFormat>
  <Paragraphs>660</Paragraphs>
  <Slides>85</Slides>
  <Notes>8</Notes>
  <HiddenSlides>0</HiddenSlides>
  <MMClips>0</MMClips>
  <ScaleCrop>false</ScaleCrop>
  <HeadingPairs>
    <vt:vector size="4" baseType="variant">
      <vt:variant>
        <vt:lpstr>Tema</vt:lpstr>
      </vt:variant>
      <vt:variant>
        <vt:i4>1</vt:i4>
      </vt:variant>
      <vt:variant>
        <vt:lpstr>Títulos de slides</vt:lpstr>
      </vt:variant>
      <vt:variant>
        <vt:i4>85</vt:i4>
      </vt:variant>
    </vt:vector>
  </HeadingPairs>
  <TitlesOfParts>
    <vt:vector size="86" baseType="lpstr">
      <vt:lpstr>Adjacência</vt:lpstr>
      <vt:lpstr>Aula 7 Relações  com a imprensa</vt:lpstr>
      <vt:lpstr>Conceitos básicos</vt:lpstr>
      <vt:lpstr>Assessoria de Comunicação</vt:lpstr>
      <vt:lpstr>Organograma ideal</vt:lpstr>
      <vt:lpstr>Assessoria de imprensa</vt:lpstr>
      <vt:lpstr>Relações Públicas</vt:lpstr>
      <vt:lpstr>Publicidade e Propaganda</vt:lpstr>
      <vt:lpstr>Slide 8</vt:lpstr>
      <vt:lpstr>Relações com a imprensa</vt:lpstr>
      <vt:lpstr>O que é notícia</vt:lpstr>
      <vt:lpstr>Seletividade e hierarquia de notícias</vt:lpstr>
      <vt:lpstr>Objetividade jornalística</vt:lpstr>
      <vt:lpstr>Assessoria de imprensa e política</vt:lpstr>
      <vt:lpstr>AI e política</vt:lpstr>
      <vt:lpstr>AI e política</vt:lpstr>
      <vt:lpstr>Produtos básicos</vt:lpstr>
      <vt:lpstr>Tipos de releases</vt:lpstr>
      <vt:lpstr>Tipos de releases</vt:lpstr>
      <vt:lpstr>Release e gêneros jornalísticos</vt:lpstr>
      <vt:lpstr>Tratamento da informação</vt:lpstr>
      <vt:lpstr>Técnica da pirâmide invertida</vt:lpstr>
      <vt:lpstr>Foco: o político ou entidade</vt:lpstr>
      <vt:lpstr>Terminologia especializada</vt:lpstr>
      <vt:lpstr>Release</vt:lpstr>
      <vt:lpstr>O título</vt:lpstr>
      <vt:lpstr>Algumas regras para títulos</vt:lpstr>
      <vt:lpstr>O texto</vt:lpstr>
      <vt:lpstr>Declarações</vt:lpstr>
      <vt:lpstr>Declarações</vt:lpstr>
      <vt:lpstr>Uso das aspas</vt:lpstr>
      <vt:lpstr>Verbos de elocução</vt:lpstr>
      <vt:lpstr>Expressões</vt:lpstr>
      <vt:lpstr>Entretítulos (ou intertítulos)</vt:lpstr>
      <vt:lpstr>Formas de tratamento</vt:lpstr>
      <vt:lpstr>Grifo ou itálico </vt:lpstr>
      <vt:lpstr>Convenções</vt:lpstr>
      <vt:lpstr>Convenções</vt:lpstr>
      <vt:lpstr>Convenções</vt:lpstr>
      <vt:lpstr>Convenções</vt:lpstr>
      <vt:lpstr>Convenções</vt:lpstr>
      <vt:lpstr>Convenções </vt:lpstr>
      <vt:lpstr>Mailing e distribuição</vt:lpstr>
      <vt:lpstr>Mailing e distribuição</vt:lpstr>
      <vt:lpstr>Controle de informação</vt:lpstr>
      <vt:lpstr>Controle de informação</vt:lpstr>
      <vt:lpstr>Modelo de Jaruês Palma</vt:lpstr>
      <vt:lpstr>Simplificado</vt:lpstr>
      <vt:lpstr>Entrevistas coletivas</vt:lpstr>
      <vt:lpstr>Coletivas</vt:lpstr>
      <vt:lpstr>Outras formas de relacionamento</vt:lpstr>
      <vt:lpstr>Relatório de atividades</vt:lpstr>
      <vt:lpstr>Relação com a imprensa</vt:lpstr>
      <vt:lpstr>Posturas inadequadas</vt:lpstr>
      <vt:lpstr>Slide 54</vt:lpstr>
      <vt:lpstr>Como abordar o repórter  sem ser pegajoso</vt:lpstr>
      <vt:lpstr>Como abordar o repórter  sem ser pegajoso</vt:lpstr>
      <vt:lpstr>Como abordar o repórter  sem ser pegajoso</vt:lpstr>
      <vt:lpstr>A crise bateu à porta: e agora?</vt:lpstr>
      <vt:lpstr>Como se preparar</vt:lpstr>
      <vt:lpstr>Nada a declarar</vt:lpstr>
      <vt:lpstr>Jornalista pode ser amigo?</vt:lpstr>
      <vt:lpstr>Matéria paga existe?</vt:lpstr>
      <vt:lpstr>A câmera não é espelho</vt:lpstr>
      <vt:lpstr>O que dizer durante a entrevista</vt:lpstr>
      <vt:lpstr>Tipos de entrevista</vt:lpstr>
      <vt:lpstr>Roteiro de resposta</vt:lpstr>
      <vt:lpstr>Como planejar o discurso</vt:lpstr>
      <vt:lpstr>Roteiro para produção de discurso</vt:lpstr>
      <vt:lpstr>Roteiro para produção de discurso</vt:lpstr>
      <vt:lpstr>Falar em OFF</vt:lpstr>
      <vt:lpstr>Não gostei do que foi publicado</vt:lpstr>
      <vt:lpstr>Elogiar ou criticar o jornalista</vt:lpstr>
      <vt:lpstr>Quando abordar o repórter de novo</vt:lpstr>
      <vt:lpstr>Algumas orientações</vt:lpstr>
      <vt:lpstr>Mais dicas</vt:lpstr>
      <vt:lpstr>Outras sugestões</vt:lpstr>
      <vt:lpstr>Ainda recomendações</vt:lpstr>
      <vt:lpstr>Planejamento de AI</vt:lpstr>
      <vt:lpstr>Os planos</vt:lpstr>
      <vt:lpstr>Etapas do planejamento</vt:lpstr>
      <vt:lpstr>O check-list</vt:lpstr>
      <vt:lpstr>Check-list diário</vt:lpstr>
      <vt:lpstr>Check-list semanal</vt:lpstr>
      <vt:lpstr>Check-list mensal</vt:lpstr>
      <vt:lpstr>Estrutura do plano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Estratégias de Atuação Parlamentar</dc:title>
  <dc:creator>User</dc:creator>
  <cp:lastModifiedBy>ALESP</cp:lastModifiedBy>
  <cp:revision>49</cp:revision>
  <dcterms:created xsi:type="dcterms:W3CDTF">2013-10-05T12:16:06Z</dcterms:created>
  <dcterms:modified xsi:type="dcterms:W3CDTF">2014-05-12T16:43:06Z</dcterms:modified>
</cp:coreProperties>
</file>